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314" r:id="rId4"/>
  </p:sldMasterIdLst>
  <p:notesMasterIdLst>
    <p:notesMasterId r:id="rId18"/>
  </p:notesMasterIdLst>
  <p:handoutMasterIdLst>
    <p:handoutMasterId r:id="rId19"/>
  </p:handoutMasterIdLst>
  <p:sldIdLst>
    <p:sldId id="1174" r:id="rId5"/>
    <p:sldId id="1161" r:id="rId6"/>
    <p:sldId id="1166" r:id="rId7"/>
    <p:sldId id="1167" r:id="rId8"/>
    <p:sldId id="1168" r:id="rId9"/>
    <p:sldId id="1162" r:id="rId10"/>
    <p:sldId id="1163" r:id="rId11"/>
    <p:sldId id="1165" r:id="rId12"/>
    <p:sldId id="1171" r:id="rId13"/>
    <p:sldId id="1164" r:id="rId14"/>
    <p:sldId id="1170" r:id="rId15"/>
    <p:sldId id="1169" r:id="rId16"/>
    <p:sldId id="1173" r:id="rId17"/>
  </p:sldIdLst>
  <p:sldSz cx="9144000" cy="6858000" type="screen4x3"/>
  <p:notesSz cx="7099300" cy="102346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0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3067">
          <p15:clr>
            <a:srgbClr val="A4A3A4"/>
          </p15:clr>
        </p15:guide>
        <p15:guide id="5" orient="horz" pos="391">
          <p15:clr>
            <a:srgbClr val="A4A3A4"/>
          </p15:clr>
        </p15:guide>
        <p15:guide id="6" pos="2835">
          <p15:clr>
            <a:srgbClr val="A4A3A4"/>
          </p15:clr>
        </p15:guide>
        <p15:guide id="7" pos="5511">
          <p15:clr>
            <a:srgbClr val="A4A3A4"/>
          </p15:clr>
        </p15:guide>
        <p15:guide id="8" pos="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AAFF"/>
    <a:srgbClr val="003366"/>
    <a:srgbClr val="996633"/>
    <a:srgbClr val="00A5CC"/>
    <a:srgbClr val="FA7747"/>
    <a:srgbClr val="CCFF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2" autoAdjust="0"/>
  </p:normalViewPr>
  <p:slideViewPr>
    <p:cSldViewPr snapToObjects="1">
      <p:cViewPr varScale="1">
        <p:scale>
          <a:sx n="81" d="100"/>
          <a:sy n="81" d="100"/>
        </p:scale>
        <p:origin x="1426" y="53"/>
      </p:cViewPr>
      <p:guideLst>
        <p:guide orient="horz" pos="3430"/>
        <p:guide orient="horz" pos="4020"/>
        <p:guide orient="horz" pos="4201"/>
        <p:guide orient="horz" pos="3067"/>
        <p:guide orient="horz" pos="391"/>
        <p:guide pos="2835"/>
        <p:guide pos="5511"/>
        <p:guide pos="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66" d="100"/>
          <a:sy n="66" d="100"/>
        </p:scale>
        <p:origin x="-3576" y="-426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algn="r"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63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algn="r"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5175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Klicken Sie, um die Textformatierung des Masters zu bearbeiten.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algn="r" defTabSz="977900" eaLnBrk="0" hangingPunct="0">
              <a:defRPr sz="1100" b="0">
                <a:latin typeface="Times" panose="02020603050405020304" pitchFamily="18" charset="0"/>
              </a:defRPr>
            </a:lvl1pPr>
          </a:lstStyle>
          <a:p>
            <a:fld id="{76945EA7-036B-49C7-9799-28A8C06324C8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883641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8604250" y="6381750"/>
            <a:ext cx="519113" cy="2444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597B1370-3B5A-4D52-9212-7A4DFCF4FB28}" type="slidenum">
              <a:rPr lang="en-US" altLang="de-DE" sz="1000" b="0">
                <a:solidFill>
                  <a:schemeClr val="folHlink"/>
                </a:solidFill>
                <a:latin typeface="Calibri" panose="020F0502020204030204" pitchFamily="34" charset="0"/>
              </a:rPr>
              <a:pPr algn="r"/>
              <a:t>‹Nr.›</a:t>
            </a:fld>
            <a:endParaRPr lang="en-US" altLang="de-DE" sz="1000" b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388350" y="84138"/>
            <a:ext cx="714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" name="Rechteck 2"/>
          <p:cNvSpPr>
            <a:spLocks noChangeArrowheads="1"/>
          </p:cNvSpPr>
          <p:nvPr userDrawn="1"/>
        </p:nvSpPr>
        <p:spPr bwMode="auto">
          <a:xfrm>
            <a:off x="598488" y="6672263"/>
            <a:ext cx="8551862" cy="188912"/>
          </a:xfrm>
          <a:prstGeom prst="rect">
            <a:avLst/>
          </a:prstGeom>
          <a:solidFill>
            <a:srgbClr val="00A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7" name="Picture 10" descr="G:\Marketing\Marketing Communication\Logos\Logo COLTENE ab 2014\logo_word_40mm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0" y="334963"/>
            <a:ext cx="18002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96900" y="2130425"/>
            <a:ext cx="7772400" cy="1470025"/>
          </a:xfrm>
        </p:spPr>
        <p:txBody>
          <a:bodyPr anchor="b"/>
          <a:lstStyle>
            <a:lvl1pPr>
              <a:defRPr sz="3600" smtClean="0">
                <a:latin typeface="Calibri" pitchFamily="34" charset="0"/>
              </a:defRPr>
            </a:lvl1pPr>
          </a:lstStyle>
          <a:p>
            <a:pPr lvl="0"/>
            <a:r>
              <a:rPr lang="de-CH" noProof="0"/>
              <a:t>Titelmasterformat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96900" y="3600450"/>
            <a:ext cx="7791450" cy="2038350"/>
          </a:xfrm>
        </p:spPr>
        <p:txBody>
          <a:bodyPr/>
          <a:lstStyle>
            <a:lvl1pPr marL="0" indent="0">
              <a:buFontTx/>
              <a:buNone/>
              <a:defRPr sz="2800" smtClean="0">
                <a:latin typeface="Calibri" pitchFamily="34" charset="0"/>
              </a:defRPr>
            </a:lvl1pPr>
          </a:lstStyle>
          <a:p>
            <a:pPr lvl="0"/>
            <a:r>
              <a:rPr lang="de-CH" noProof="0"/>
              <a:t>Formatvorlage des Untertitelmasters durch Klicken bearbeiten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03238" y="6405563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55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0DA61F-3B30-410D-B274-98358B1A7EB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02243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2DEFE2-8505-4993-9A7A-14C6B46C7DB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58137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990600"/>
            <a:ext cx="205740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990600"/>
            <a:ext cx="601980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6E8AEB-8719-4660-A73F-9D8421A8681F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82145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533400" y="1981200"/>
            <a:ext cx="8229600" cy="4114800"/>
          </a:xfrm>
        </p:spPr>
        <p:txBody>
          <a:bodyPr/>
          <a:lstStyle/>
          <a:p>
            <a:pPr lvl="0"/>
            <a:endParaRPr lang="de-CH" noProof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CC833D-A210-4F18-B032-8CED4C265F66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33552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23990-11AC-4810-BF4F-A3A24F7672D1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93975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7201E5-583E-4C96-BA2B-1CF1CC2B9013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73172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4F3FF3-A4BE-4040-B5C8-0E18251B1737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14636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97D1FE-5D90-4DAD-94B8-E6CB7D06A31A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5776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4576D0-AF5A-4F09-B580-CDD49DA48CB2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21207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DD9D1D-0209-4116-804B-D4287CB32678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1912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936296-21DC-496A-8F22-BB664AC4E616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11956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95E439-F9CF-40F5-9029-47B63C75147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5305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04250" y="6381750"/>
            <a:ext cx="519113" cy="2444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F8FA69C-6C88-476B-A741-750DA7B787DF}" type="slidenum">
              <a:rPr lang="en-US" altLang="de-DE" sz="1000" b="0">
                <a:solidFill>
                  <a:schemeClr val="folHlink"/>
                </a:solidFill>
                <a:latin typeface="Calibri" panose="020F0502020204030204" pitchFamily="34" charset="0"/>
              </a:rPr>
              <a:pPr algn="r"/>
              <a:t>‹Nr.›</a:t>
            </a:fld>
            <a:endParaRPr lang="en-US" altLang="de-DE" sz="1000" b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99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8488" y="1981200"/>
            <a:ext cx="81645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8388350" y="84138"/>
            <a:ext cx="714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30" name="Rechteck 2"/>
          <p:cNvSpPr>
            <a:spLocks noChangeArrowheads="1"/>
          </p:cNvSpPr>
          <p:nvPr userDrawn="1"/>
        </p:nvSpPr>
        <p:spPr bwMode="auto">
          <a:xfrm>
            <a:off x="598488" y="6672263"/>
            <a:ext cx="8551862" cy="188912"/>
          </a:xfrm>
          <a:prstGeom prst="rect">
            <a:avLst/>
          </a:prstGeom>
          <a:solidFill>
            <a:srgbClr val="00A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3238" y="6405563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smtClean="0">
                <a:solidFill>
                  <a:schemeClr val="folHlin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folHlink"/>
                </a:solidFill>
                <a:latin typeface="Calibri" panose="020F0502020204030204" pitchFamily="34" charset="0"/>
              </a:defRPr>
            </a:lvl1pPr>
          </a:lstStyle>
          <a:p>
            <a:fld id="{98324D99-7143-43AA-AA82-9BC66053A2CF}" type="slidenum">
              <a:rPr lang="en-GB" altLang="de-DE"/>
              <a:pPr/>
              <a:t>‹Nr.›</a:t>
            </a:fld>
            <a:endParaRPr lang="en-GB" altLang="de-DE"/>
          </a:p>
        </p:txBody>
      </p:sp>
      <p:pic>
        <p:nvPicPr>
          <p:cNvPr id="1033" name="Picture 10" descr="G:\Marketing\Marketing Communication\Logos\Logo COLTENE ab 2014\logo_word_40mm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0" y="334963"/>
            <a:ext cx="18002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28" r:id="rId2"/>
    <p:sldLayoutId id="2147484329" r:id="rId3"/>
    <p:sldLayoutId id="2147484330" r:id="rId4"/>
    <p:sldLayoutId id="2147484331" r:id="rId5"/>
    <p:sldLayoutId id="2147484332" r:id="rId6"/>
    <p:sldLayoutId id="2147484333" r:id="rId7"/>
    <p:sldLayoutId id="2147484334" r:id="rId8"/>
    <p:sldLayoutId id="2147484335" r:id="rId9"/>
    <p:sldLayoutId id="2147484336" r:id="rId10"/>
    <p:sldLayoutId id="2147484337" r:id="rId11"/>
    <p:sldLayoutId id="2147484338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/>
          <a:ea typeface="+mj-ea"/>
          <a:cs typeface="Calibri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 b="1">
          <a:solidFill>
            <a:srgbClr val="4D4D4D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4D4D4D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4D4D4D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4D4D4D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4D4D4D"/>
          </a:solidFill>
          <a:latin typeface="Calibri"/>
          <a:ea typeface="+mn-ea"/>
          <a:cs typeface="Calibri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40768"/>
            <a:ext cx="5132582" cy="5132582"/>
          </a:xfrm>
        </p:spPr>
      </p:pic>
      <p:sp>
        <p:nvSpPr>
          <p:cNvPr id="6" name="Textfeld 5"/>
          <p:cNvSpPr txBox="1"/>
          <p:nvPr/>
        </p:nvSpPr>
        <p:spPr>
          <a:xfrm>
            <a:off x="1187624" y="1477736"/>
            <a:ext cx="7823771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4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FAQ‘s</a:t>
            </a:r>
            <a:r>
              <a:rPr lang="de-DE" sz="40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endParaRPr lang="de-DE" sz="40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fr-FR" sz="1050" dirty="0" smtClean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05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05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de-DE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</a:t>
            </a:r>
            <a:r>
              <a:rPr lang="de-DE" sz="15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einzigartiges</a:t>
            </a:r>
            <a:r>
              <a:rPr lang="de-DE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Gerät </a:t>
            </a:r>
          </a:p>
          <a:p>
            <a:pPr>
              <a:defRPr/>
            </a:pPr>
            <a:r>
              <a:rPr lang="de-DE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zur </a:t>
            </a:r>
            <a:r>
              <a:rPr lang="de-DE" sz="15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Aktivierung</a:t>
            </a:r>
            <a:r>
              <a:rPr lang="de-DE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 Spüllösung </a:t>
            </a:r>
          </a:p>
          <a:p>
            <a:pPr>
              <a:defRPr/>
            </a:pPr>
            <a:r>
              <a:rPr lang="de-DE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während der </a:t>
            </a:r>
            <a:r>
              <a:rPr lang="de-DE" sz="15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letzten Spülung</a:t>
            </a:r>
            <a:r>
              <a:rPr lang="en-US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500" b="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60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Komfort</a:t>
            </a:r>
            <a:endParaRPr lang="de-DE" sz="22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/>
              <a:t>Ist es für den Patienten </a:t>
            </a:r>
            <a:r>
              <a:rPr lang="de-DE" sz="1800" dirty="0" smtClean="0"/>
              <a:t>unangenehm wie beim Zahnstein entfernen?</a:t>
            </a:r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sz="1600" b="0" dirty="0" smtClean="0"/>
              <a:t>   Auch </a:t>
            </a:r>
            <a:r>
              <a:rPr lang="de-DE" sz="1600" b="0" dirty="0"/>
              <a:t>wenn </a:t>
            </a:r>
            <a:r>
              <a:rPr lang="de-DE" sz="1600" b="0" dirty="0" err="1"/>
              <a:t>EndoUltra</a:t>
            </a:r>
            <a:r>
              <a:rPr lang="de-DE" sz="1600" b="0" dirty="0"/>
              <a:t> auf der gleichen Technologie basiert wie </a:t>
            </a:r>
            <a:r>
              <a:rPr lang="de-DE" sz="1600" b="0" dirty="0">
                <a:solidFill>
                  <a:srgbClr val="FF3300"/>
                </a:solidFill>
              </a:rPr>
              <a:t>Zahnskalierungsgeräte</a:t>
            </a:r>
            <a:r>
              <a:rPr lang="de-DE" sz="1600" b="0" dirty="0"/>
              <a:t> </a:t>
            </a:r>
            <a:r>
              <a:rPr lang="de-DE" sz="1600" b="0" dirty="0" smtClean="0"/>
              <a:t>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(</a:t>
            </a:r>
            <a:r>
              <a:rPr lang="de-DE" sz="1600" b="0" dirty="0"/>
              <a:t>Ultraschall</a:t>
            </a:r>
            <a:r>
              <a:rPr lang="de-DE" sz="1600" b="0" dirty="0" smtClean="0"/>
              <a:t>), sind die Prinzipien sehr unterschiedlich</a:t>
            </a:r>
          </a:p>
          <a:p>
            <a:pPr marL="0" indent="0">
              <a:buNone/>
            </a:pPr>
            <a:endParaRPr lang="de-DE" sz="900" b="0" dirty="0" smtClean="0"/>
          </a:p>
          <a:p>
            <a:pPr marL="0" indent="0">
              <a:buNone/>
            </a:pPr>
            <a:r>
              <a:rPr lang="de-DE" sz="1600" b="0" dirty="0" smtClean="0"/>
              <a:t>    Skalierungsgerät</a:t>
            </a:r>
            <a:r>
              <a:rPr lang="de-DE" sz="1600" b="0" dirty="0"/>
              <a:t>: Der gewünschte Effekt ist ein physischer Kontakt zwischen der Spitze und </a:t>
            </a:r>
            <a:endParaRPr lang="de-DE" sz="1600" b="0" dirty="0" smtClean="0"/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dem </a:t>
            </a:r>
            <a:r>
              <a:rPr lang="de-DE" sz="1600" b="0" dirty="0"/>
              <a:t>Zahn im trockenen </a:t>
            </a:r>
            <a:r>
              <a:rPr lang="de-DE" sz="1600" b="0" dirty="0" smtClean="0"/>
              <a:t>Zustand</a:t>
            </a:r>
          </a:p>
          <a:p>
            <a:pPr marL="0" indent="0">
              <a:buNone/>
            </a:pPr>
            <a:endParaRPr lang="de-DE" sz="900" b="0" dirty="0"/>
          </a:p>
          <a:p>
            <a:pPr marL="0" indent="0">
              <a:buNone/>
            </a:pPr>
            <a:r>
              <a:rPr lang="de-DE" sz="1600" b="0" dirty="0" smtClean="0"/>
              <a:t>    </a:t>
            </a:r>
            <a:r>
              <a:rPr lang="de-DE" sz="1600" b="0" dirty="0" err="1" smtClean="0"/>
              <a:t>EndoUltra</a:t>
            </a:r>
            <a:r>
              <a:rPr lang="de-DE" sz="1600" b="0" dirty="0"/>
              <a:t>: Der aktive Effekt beruht auf der Ausbreitung von Ultraschall in einem wässrigen </a:t>
            </a:r>
            <a:r>
              <a:rPr lang="de-DE" sz="1600" b="0" dirty="0" smtClean="0"/>
              <a:t>  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Medium </a:t>
            </a:r>
            <a:r>
              <a:rPr lang="de-DE" sz="1600" b="0" dirty="0"/>
              <a:t>ohne physischen Kontakt zwischen der Spitze und der Kanalwand. Die </a:t>
            </a:r>
            <a:r>
              <a:rPr lang="de-DE" sz="1600" b="0" dirty="0" err="1" smtClean="0"/>
              <a:t>Tip</a:t>
            </a:r>
            <a:r>
              <a:rPr lang="de-DE" sz="1600" b="0" dirty="0" smtClean="0"/>
              <a:t> ist lediglich 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dazu da um mittels Ultraschall die Flüssigkeit in Schwingung zu setzen</a:t>
            </a:r>
          </a:p>
          <a:p>
            <a:pPr marL="0" indent="0">
              <a:buNone/>
            </a:pPr>
            <a:endParaRPr lang="de-DE" sz="900" b="0" dirty="0"/>
          </a:p>
          <a:p>
            <a:pPr marL="0" indent="0">
              <a:buNone/>
            </a:pPr>
            <a:r>
              <a:rPr lang="de-DE" sz="1600" b="0" dirty="0"/>
              <a:t>  </a:t>
            </a:r>
            <a:r>
              <a:rPr lang="de-DE" sz="1600" b="0" dirty="0" smtClean="0"/>
              <a:t>  </a:t>
            </a:r>
            <a:r>
              <a:rPr lang="de-DE" sz="1600" b="0" dirty="0"/>
              <a:t>Die Frequenz (40 kHz) ist für Menschen nicht hörbar      </a:t>
            </a:r>
          </a:p>
        </p:txBody>
      </p:sp>
      <p:sp>
        <p:nvSpPr>
          <p:cNvPr id="9" name="Pfeil nach rechts 8"/>
          <p:cNvSpPr/>
          <p:nvPr/>
        </p:nvSpPr>
        <p:spPr bwMode="auto">
          <a:xfrm>
            <a:off x="598488" y="2541521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585427" y="3269669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600646" y="4050206"/>
            <a:ext cx="15867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Pfeil nach rechts 11"/>
          <p:cNvSpPr/>
          <p:nvPr/>
        </p:nvSpPr>
        <p:spPr bwMode="auto">
          <a:xfrm>
            <a:off x="615306" y="5085184"/>
            <a:ext cx="144016" cy="1398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193294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Klinische Ergebnisse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/>
              <a:t>Warum sollte ich ein zusätzliches Gerät verwenden, wenn ich bereits einen Multifunktions-Ultraschallgenerator habe (Skalierung</a:t>
            </a:r>
            <a:r>
              <a:rPr lang="de-DE" sz="2000" dirty="0" smtClean="0"/>
              <a:t>…)?</a:t>
            </a:r>
          </a:p>
          <a:p>
            <a:pPr marL="0" indent="0">
              <a:buNone/>
            </a:pPr>
            <a:endParaRPr lang="de-DE" sz="2000" dirty="0"/>
          </a:p>
          <a:p>
            <a:pPr marL="0" indent="0" algn="just">
              <a:buNone/>
            </a:pPr>
            <a:r>
              <a:rPr lang="de-DE" sz="1600" b="0" dirty="0" smtClean="0"/>
              <a:t>    Der </a:t>
            </a:r>
            <a:r>
              <a:rPr lang="de-DE" sz="1600" b="0" dirty="0" err="1"/>
              <a:t>EndoUltra</a:t>
            </a:r>
            <a:r>
              <a:rPr lang="de-DE" sz="1600" b="0" dirty="0"/>
              <a:t> ist ein spezielles Gerät zur Aktivierung, </a:t>
            </a:r>
            <a:r>
              <a:rPr lang="de-DE" sz="1600" b="0" dirty="0" smtClean="0"/>
              <a:t>welches </a:t>
            </a:r>
            <a:r>
              <a:rPr lang="de-DE" sz="1600" b="0" u="sng" dirty="0" smtClean="0"/>
              <a:t>ausschließlich</a:t>
            </a:r>
            <a:r>
              <a:rPr lang="de-DE" sz="1600" b="0" dirty="0" smtClean="0"/>
              <a:t> </a:t>
            </a:r>
            <a:r>
              <a:rPr lang="de-DE" sz="1600" b="0" dirty="0"/>
              <a:t>nach dem </a:t>
            </a:r>
            <a:r>
              <a:rPr lang="de-DE" sz="1600" b="0" dirty="0" smtClean="0"/>
              <a:t> </a:t>
            </a:r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</a:t>
            </a:r>
            <a:r>
              <a:rPr lang="de-DE" sz="1600" b="0" dirty="0" err="1" smtClean="0"/>
              <a:t>Shaping</a:t>
            </a:r>
            <a:r>
              <a:rPr lang="de-DE" sz="1600" b="0" dirty="0" smtClean="0"/>
              <a:t> </a:t>
            </a:r>
            <a:r>
              <a:rPr lang="de-DE" sz="1600" b="0" dirty="0"/>
              <a:t>verwendet </a:t>
            </a:r>
            <a:r>
              <a:rPr lang="de-DE" sz="1600" b="0" dirty="0" smtClean="0"/>
              <a:t>wird</a:t>
            </a:r>
            <a:r>
              <a:rPr lang="de-DE" sz="1600" b="0" dirty="0"/>
              <a:t>. </a:t>
            </a:r>
            <a:r>
              <a:rPr lang="de-DE" sz="1600" b="0" dirty="0" smtClean="0"/>
              <a:t>Es wurde </a:t>
            </a:r>
            <a:r>
              <a:rPr lang="de-DE" sz="1600" b="0" dirty="0"/>
              <a:t>speziell für diesen Zweck </a:t>
            </a:r>
            <a:r>
              <a:rPr lang="de-DE" sz="1600" b="0" dirty="0" smtClean="0"/>
              <a:t>entwickelt. </a:t>
            </a:r>
            <a:r>
              <a:rPr lang="de-DE" sz="1600" b="0" dirty="0"/>
              <a:t>Die Frequenz ist </a:t>
            </a:r>
            <a:endParaRPr lang="de-DE" sz="1600" b="0" dirty="0" smtClean="0"/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voreingestellt</a:t>
            </a:r>
            <a:r>
              <a:rPr lang="de-DE" sz="1600" b="0" dirty="0"/>
              <a:t>, Sie </a:t>
            </a:r>
            <a:r>
              <a:rPr lang="de-DE" sz="1600" b="0" dirty="0" smtClean="0"/>
              <a:t>müssen das Gerät nur </a:t>
            </a:r>
            <a:r>
              <a:rPr lang="de-DE" sz="1600" b="0" dirty="0"/>
              <a:t>einschalten. </a:t>
            </a:r>
            <a:endParaRPr lang="de-DE" sz="1600" b="0" dirty="0" smtClean="0"/>
          </a:p>
          <a:p>
            <a:pPr marL="0" indent="0" algn="just">
              <a:buNone/>
            </a:pPr>
            <a:endParaRPr lang="de-DE" sz="1000" b="0" dirty="0"/>
          </a:p>
          <a:p>
            <a:pPr marL="0" indent="0" algn="just">
              <a:buNone/>
            </a:pPr>
            <a:r>
              <a:rPr lang="de-DE" sz="1600" b="0" dirty="0" smtClean="0"/>
              <a:t>    Für </a:t>
            </a:r>
            <a:r>
              <a:rPr lang="de-DE" sz="1600" b="0" dirty="0"/>
              <a:t>einen Multifunktions-Ultraschallgenerator muss vor der Verwendung die richtige Leistung </a:t>
            </a:r>
            <a:endParaRPr lang="de-DE" sz="1600" b="0" dirty="0" smtClean="0"/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eingestellt und die Spitze selbst angepasst werden. Wenn </a:t>
            </a:r>
            <a:r>
              <a:rPr lang="de-DE" sz="1600" b="0" dirty="0"/>
              <a:t>Sie zu viel Leistung einstellen, kann </a:t>
            </a:r>
            <a:endParaRPr lang="de-DE" sz="1600" b="0" dirty="0" smtClean="0"/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die </a:t>
            </a:r>
            <a:r>
              <a:rPr lang="de-DE" sz="1600" b="0" dirty="0"/>
              <a:t>Zahnstruktur beschädigt werden</a:t>
            </a:r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586867" y="3074147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586867" y="4167094"/>
            <a:ext cx="180330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5409460"/>
            <a:ext cx="1719221" cy="84132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394372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Klinische Ergebnisse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598488" y="1981200"/>
            <a:ext cx="8164512" cy="2599928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smtClean="0"/>
              <a:t>Ist der </a:t>
            </a:r>
            <a:r>
              <a:rPr lang="de-DE" sz="1800" dirty="0" err="1" smtClean="0"/>
              <a:t>EndoUltra</a:t>
            </a:r>
            <a:r>
              <a:rPr lang="de-DE" sz="1800" dirty="0" smtClean="0"/>
              <a:t> so effizient wie der </a:t>
            </a:r>
            <a:r>
              <a:rPr lang="de-DE" sz="1800" dirty="0" err="1" smtClean="0"/>
              <a:t>EndoAktivator</a:t>
            </a:r>
            <a:r>
              <a:rPr lang="de-DE" sz="1800" dirty="0" smtClean="0"/>
              <a:t>?</a:t>
            </a:r>
          </a:p>
          <a:p>
            <a:pPr marL="0" indent="0">
              <a:buNone/>
            </a:pPr>
            <a:endParaRPr lang="de-DE" sz="1000" dirty="0" smtClean="0"/>
          </a:p>
          <a:p>
            <a:pPr marL="0" indent="0">
              <a:buNone/>
            </a:pPr>
            <a:r>
              <a:rPr lang="de-DE" sz="1600" b="0" dirty="0" smtClean="0"/>
              <a:t>    Diese </a:t>
            </a:r>
            <a:r>
              <a:rPr lang="de-DE" sz="1600" b="0" dirty="0"/>
              <a:t>beiden Geräte basieren nicht auf denselben Technologien und die klinischen Ergebnisse </a:t>
            </a:r>
            <a:endParaRPr lang="de-DE" sz="1600" b="0" dirty="0" smtClean="0"/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sind </a:t>
            </a:r>
            <a:r>
              <a:rPr lang="de-DE" sz="1600" b="0" dirty="0"/>
              <a:t>nicht </a:t>
            </a:r>
            <a:r>
              <a:rPr lang="de-DE" sz="1600" b="0" dirty="0" smtClean="0"/>
              <a:t>dieselben</a:t>
            </a:r>
          </a:p>
          <a:p>
            <a:pPr marL="0" indent="0">
              <a:buNone/>
            </a:pPr>
            <a:endParaRPr lang="de-DE" sz="800" b="0" dirty="0" smtClean="0"/>
          </a:p>
          <a:p>
            <a:pPr marL="0" indent="0">
              <a:buNone/>
            </a:pPr>
            <a:r>
              <a:rPr lang="de-DE" sz="1600" b="0" dirty="0" smtClean="0"/>
              <a:t>    Wissenschaftliche </a:t>
            </a:r>
            <a:r>
              <a:rPr lang="de-DE" sz="1600" b="0" dirty="0"/>
              <a:t>und klinische Studien belegen bessere Ergebnisse mit dem </a:t>
            </a:r>
            <a:r>
              <a:rPr lang="de-DE" sz="1600" b="0" dirty="0" err="1"/>
              <a:t>EndoUltra</a:t>
            </a:r>
            <a:endParaRPr lang="de-DE" sz="1600" b="0" dirty="0"/>
          </a:p>
          <a:p>
            <a:pPr marL="0" indent="0">
              <a:buNone/>
            </a:pPr>
            <a:endParaRPr lang="de-DE" sz="1600" b="0" dirty="0" smtClean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 smtClean="0"/>
          </a:p>
          <a:p>
            <a:pPr marL="0" indent="0">
              <a:buNone/>
            </a:pPr>
            <a:r>
              <a:rPr lang="en-US" sz="800" b="0" dirty="0"/>
              <a:t>Publications</a:t>
            </a:r>
          </a:p>
          <a:p>
            <a:pPr marL="0" indent="0">
              <a:buNone/>
            </a:pPr>
            <a:r>
              <a:rPr lang="en-US" sz="800" b="0" dirty="0"/>
              <a:t>“Of the </a:t>
            </a:r>
            <a:r>
              <a:rPr lang="en-US" sz="800" b="0" dirty="0" err="1"/>
              <a:t>adjonction</a:t>
            </a:r>
            <a:r>
              <a:rPr lang="en-US" sz="800" b="0" dirty="0"/>
              <a:t> </a:t>
            </a:r>
            <a:r>
              <a:rPr lang="en-US" sz="800" b="0" dirty="0" err="1"/>
              <a:t>irrigant</a:t>
            </a:r>
            <a:r>
              <a:rPr lang="en-US" sz="800" b="0" dirty="0"/>
              <a:t> activators, the </a:t>
            </a:r>
            <a:r>
              <a:rPr lang="en-US" sz="800" b="0" dirty="0" err="1"/>
              <a:t>EndoUltra</a:t>
            </a:r>
            <a:r>
              <a:rPr lang="en-US" sz="800" b="0" dirty="0"/>
              <a:t> opened 94%, 117% and 26% more tubules in the apex, middle, and coronal thirds respectively, than the </a:t>
            </a:r>
            <a:r>
              <a:rPr lang="en-US" sz="800" b="0" dirty="0" err="1"/>
              <a:t>EndoActivator</a:t>
            </a:r>
            <a:r>
              <a:rPr lang="en-US" sz="800" b="0" dirty="0"/>
              <a:t>”, “The </a:t>
            </a:r>
            <a:r>
              <a:rPr lang="en-US" sz="800" b="0" dirty="0" err="1"/>
              <a:t>EndoUltra</a:t>
            </a:r>
            <a:r>
              <a:rPr lang="en-US" sz="800" b="0" dirty="0"/>
              <a:t> cleaned canals more effectively than the </a:t>
            </a:r>
            <a:r>
              <a:rPr lang="en-US" sz="800" b="0" dirty="0" err="1"/>
              <a:t>EndoActivator</a:t>
            </a:r>
            <a:r>
              <a:rPr lang="en-US" sz="800" b="0" dirty="0"/>
              <a:t> and conventional irrigators”</a:t>
            </a:r>
          </a:p>
          <a:p>
            <a:pPr marL="0" indent="0">
              <a:buNone/>
            </a:pPr>
            <a:r>
              <a:rPr lang="en-US" sz="800" b="0" dirty="0"/>
              <a:t>Alex Johnson, </a:t>
            </a:r>
            <a:r>
              <a:rPr lang="en-US" sz="800" b="0" dirty="0" err="1"/>
              <a:t>Msc</a:t>
            </a:r>
            <a:r>
              <a:rPr lang="en-US" sz="800" b="0" dirty="0"/>
              <a:t>, </a:t>
            </a:r>
            <a:r>
              <a:rPr lang="en-US" sz="800" b="0" dirty="0" err="1"/>
              <a:t>Joh</a:t>
            </a:r>
            <a:r>
              <a:rPr lang="en-US" sz="800" b="0" dirty="0"/>
              <a:t> </a:t>
            </a:r>
            <a:r>
              <a:rPr lang="en-US" sz="800" b="0" dirty="0" err="1"/>
              <a:t>Baeten</a:t>
            </a:r>
            <a:r>
              <a:rPr lang="en-US" sz="800" b="0" dirty="0"/>
              <a:t>, </a:t>
            </a:r>
            <a:r>
              <a:rPr lang="en-US" sz="800" b="0" dirty="0" err="1"/>
              <a:t>Msc</a:t>
            </a:r>
            <a:r>
              <a:rPr lang="en-US" sz="800" b="0" dirty="0"/>
              <a:t>, Dr. </a:t>
            </a:r>
            <a:r>
              <a:rPr lang="en-US" sz="800" b="0" dirty="0" err="1"/>
              <a:t>Upendra</a:t>
            </a:r>
            <a:r>
              <a:rPr lang="en-US" sz="800" b="0" dirty="0"/>
              <a:t> </a:t>
            </a:r>
            <a:r>
              <a:rPr lang="en-US" sz="800" b="0" dirty="0" err="1"/>
              <a:t>Hoshing</a:t>
            </a:r>
            <a:r>
              <a:rPr lang="en-US" sz="800" b="0" dirty="0"/>
              <a:t>, 2017</a:t>
            </a:r>
          </a:p>
          <a:p>
            <a:pPr marL="0" indent="0">
              <a:buNone/>
            </a:pPr>
            <a:endParaRPr lang="en-US" sz="800" b="0" dirty="0"/>
          </a:p>
          <a:p>
            <a:pPr marL="0" indent="0">
              <a:buNone/>
            </a:pPr>
            <a:r>
              <a:rPr lang="en-US" sz="800" b="0" dirty="0"/>
              <a:t>4. “</a:t>
            </a:r>
            <a:r>
              <a:rPr lang="en-US" sz="800" b="0" dirty="0" err="1"/>
              <a:t>Endoultra</a:t>
            </a:r>
            <a:r>
              <a:rPr lang="en-US" sz="800" b="0" dirty="0"/>
              <a:t> ultrasonic activation of 3% </a:t>
            </a:r>
            <a:r>
              <a:rPr lang="en-US" sz="800" b="0" dirty="0" err="1"/>
              <a:t>NaOCl</a:t>
            </a:r>
            <a:r>
              <a:rPr lang="en-US" sz="800" b="0" dirty="0"/>
              <a:t> produces lower bacteria count and turbidity after treatment and after </a:t>
            </a:r>
            <a:r>
              <a:rPr lang="en-US" sz="800" b="0" dirty="0" err="1"/>
              <a:t>reincubation</a:t>
            </a:r>
            <a:r>
              <a:rPr lang="en-US" sz="800" b="0" dirty="0"/>
              <a:t> of 24 hours than sonic or no activation”</a:t>
            </a:r>
          </a:p>
          <a:p>
            <a:pPr marL="0" indent="0">
              <a:buNone/>
            </a:pPr>
            <a:r>
              <a:rPr lang="en-US" sz="800" b="0" dirty="0"/>
              <a:t>Dr. Eugenio </a:t>
            </a:r>
            <a:r>
              <a:rPr lang="en-US" sz="800" b="0" dirty="0" err="1"/>
              <a:t>Pedullà</a:t>
            </a:r>
            <a:r>
              <a:rPr lang="en-US" sz="800" b="0" dirty="0"/>
              <a:t>, 2016 </a:t>
            </a:r>
          </a:p>
          <a:p>
            <a:pPr marL="0" indent="0">
              <a:buNone/>
            </a:pPr>
            <a:r>
              <a:rPr lang="en-US" sz="800" b="0" dirty="0"/>
              <a:t>Immediate and residual antimicrobial efficacy of </a:t>
            </a:r>
            <a:r>
              <a:rPr lang="en-US" sz="800" b="0" dirty="0" err="1"/>
              <a:t>irrigants</a:t>
            </a:r>
            <a:r>
              <a:rPr lang="en-US" sz="800" b="0" dirty="0"/>
              <a:t> activated by cordless sonic or ultrasonic devices: an ex-vivo study</a:t>
            </a:r>
          </a:p>
          <a:p>
            <a:pPr marL="0" indent="0">
              <a:buNone/>
            </a:pPr>
            <a:r>
              <a:rPr lang="en-US" sz="1600" b="0" dirty="0"/>
              <a:t/>
            </a:r>
            <a:br>
              <a:rPr lang="en-US" sz="1600" b="0" dirty="0"/>
            </a:br>
            <a:endParaRPr lang="en-US" sz="1600" b="0" dirty="0"/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598488" y="2561084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598488" y="3297114"/>
            <a:ext cx="15867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16238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Klinische Ergebnisse</a:t>
            </a:r>
            <a:endParaRPr lang="de-DE" sz="22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826341"/>
              </p:ext>
            </p:extLst>
          </p:nvPr>
        </p:nvGraphicFramePr>
        <p:xfrm>
          <a:off x="598488" y="1981200"/>
          <a:ext cx="8164512" cy="4546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304"/>
                <a:gridCol w="3024336"/>
                <a:gridCol w="3038872"/>
              </a:tblGrid>
              <a:tr h="460006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EndoAktivator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EndoUltra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46000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Technologie</a:t>
                      </a:r>
                      <a:endParaRPr lang="de-DE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Schall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Ultraschall (40 KHz)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323305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Betriebsmodus</a:t>
                      </a:r>
                      <a:endParaRPr lang="de-DE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Plastik </a:t>
                      </a:r>
                      <a:r>
                        <a:rPr lang="de-DE" sz="14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Tip</a:t>
                      </a:r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verhält sich wie ein Mixer</a:t>
                      </a:r>
                    </a:p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Arbeitslänge 1mm</a:t>
                      </a:r>
                    </a:p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Auf</a:t>
                      </a:r>
                      <a:r>
                        <a:rPr lang="de-DE" sz="14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und Ab Bewegungen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Metallisch</a:t>
                      </a:r>
                      <a:r>
                        <a:rPr lang="de-DE" sz="14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passiver </a:t>
                      </a:r>
                      <a:r>
                        <a:rPr lang="de-DE" sz="1400" b="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Tip</a:t>
                      </a:r>
                      <a:endParaRPr lang="de-DE" sz="1400" b="0" baseline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de-DE" sz="14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Arbeitslänge 3mm</a:t>
                      </a:r>
                    </a:p>
                    <a:p>
                      <a:r>
                        <a:rPr lang="de-DE" sz="14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Begrenzte Bewegung erforderlich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71836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Vibrationsmodus</a:t>
                      </a:r>
                      <a:endParaRPr lang="de-DE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Elektrische Schneebesenbewegungen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Schlangenbewegungen</a:t>
                      </a:r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71836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Blasen</a:t>
                      </a:r>
                      <a:endParaRPr lang="de-DE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Große Blasen, kann zu Verstopfungen führen</a:t>
                      </a:r>
                    </a:p>
                    <a:p>
                      <a:endParaRPr lang="de-DE" sz="14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de-DE" sz="14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de-DE" sz="14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de-DE" sz="14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Mikroblasen</a:t>
                      </a:r>
                    </a:p>
                    <a:p>
                      <a:endParaRPr lang="de-DE" sz="14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de-DE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5250543"/>
            <a:ext cx="1432327" cy="1155020"/>
          </a:xfrm>
          <a:prstGeom prst="rect">
            <a:avLst/>
          </a:prstGeom>
        </p:spPr>
      </p:pic>
      <p:pic>
        <p:nvPicPr>
          <p:cNvPr id="8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007" y="5279790"/>
            <a:ext cx="1347300" cy="1171859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316234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smtClean="0">
                <a:solidFill>
                  <a:schemeClr val="accent6"/>
                </a:solidFill>
              </a:rPr>
              <a:t>Updates</a:t>
            </a:r>
            <a:endParaRPr lang="de-DE" sz="2000" dirty="0">
              <a:solidFill>
                <a:schemeClr val="accent6"/>
              </a:solidFill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118772"/>
              </p:ext>
            </p:extLst>
          </p:nvPr>
        </p:nvGraphicFramePr>
        <p:xfrm>
          <a:off x="629444" y="2060848"/>
          <a:ext cx="8164512" cy="324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320"/>
                <a:gridCol w="504056"/>
                <a:gridCol w="5415136"/>
              </a:tblGrid>
              <a:tr h="370840">
                <a:tc>
                  <a:txBody>
                    <a:bodyPr/>
                    <a:lstStyle/>
                    <a:p>
                      <a:endParaRPr lang="de-DE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06.07.2017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Ursprüngliche Version 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29.08.2017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-5-6: Möglichkeit zu biegen, Begradigen Sie die Spitze mehrmals</a:t>
                      </a:r>
                      <a:r>
                        <a:rPr lang="de-DE" sz="14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dank dem neuen Design und dem neuen Material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 Auswirkungen von neuem Spitzen Material</a:t>
                      </a:r>
                      <a:endParaRPr lang="de-DE" sz="1400" dirty="0" smtClean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21.09.2017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-6: Einschränkungen hinsichtlich der Möglichkeit, die Spitze zu lösen</a:t>
                      </a:r>
                    </a:p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-9: </a:t>
                      </a:r>
                      <a:r>
                        <a:rPr lang="de-DE" sz="1400" dirty="0" err="1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Präzisionen</a:t>
                      </a:r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hinsichtlich der Auswirkung des Materials neuer Spitzen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30.10.2017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Empfehlungen bezüglich der Lokalisierung der Arbeitslänge + der Verwendung des speziellen Schlüssels zum Festziehen der Spitze und zum Erhalten der Batterielebensdauer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02.03.2020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Aufgrund der</a:t>
                      </a:r>
                      <a:r>
                        <a:rPr lang="de-DE" sz="1400" baseline="0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Information von Audrey, sind die Spitzen maximal 20 mal autoklavierbar (Folie 4)</a:t>
                      </a:r>
                      <a:endParaRPr lang="de-DE" sz="140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Spülprotokoll</a:t>
            </a:r>
            <a:endParaRPr lang="de-DE" sz="22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>
                <a:solidFill>
                  <a:schemeClr val="accent6"/>
                </a:solidFill>
              </a:rPr>
              <a:t>Wann wird der </a:t>
            </a:r>
            <a:r>
              <a:rPr lang="de-DE" sz="1800" dirty="0" err="1" smtClean="0">
                <a:solidFill>
                  <a:schemeClr val="accent6"/>
                </a:solidFill>
              </a:rPr>
              <a:t>EndoUltra</a:t>
            </a:r>
            <a:r>
              <a:rPr lang="de-DE" sz="1800" dirty="0" smtClean="0">
                <a:solidFill>
                  <a:schemeClr val="accent6"/>
                </a:solidFill>
              </a:rPr>
              <a:t> benutzt?</a:t>
            </a:r>
          </a:p>
          <a:p>
            <a:pPr marL="0" indent="0">
              <a:buNone/>
            </a:pPr>
            <a:r>
              <a:rPr lang="de-DE" sz="1600" b="0" dirty="0" smtClean="0">
                <a:solidFill>
                  <a:schemeClr val="accent6"/>
                </a:solidFill>
              </a:rPr>
              <a:t>    Nach </a:t>
            </a:r>
            <a:r>
              <a:rPr lang="de-DE" sz="1600" b="0" dirty="0" smtClean="0">
                <a:solidFill>
                  <a:srgbClr val="FF3300"/>
                </a:solidFill>
              </a:rPr>
              <a:t>dem </a:t>
            </a:r>
            <a:r>
              <a:rPr lang="de-DE" sz="1600" b="0" dirty="0" err="1" smtClean="0">
                <a:solidFill>
                  <a:srgbClr val="FF3300"/>
                </a:solidFill>
              </a:rPr>
              <a:t>Shaping</a:t>
            </a:r>
            <a:r>
              <a:rPr lang="de-DE" sz="1600" b="0" dirty="0" smtClean="0">
                <a:solidFill>
                  <a:srgbClr val="FF3300"/>
                </a:solidFill>
              </a:rPr>
              <a:t> um </a:t>
            </a:r>
            <a:r>
              <a:rPr lang="de-DE" sz="1600" b="0" dirty="0" smtClean="0">
                <a:solidFill>
                  <a:schemeClr val="accent6"/>
                </a:solidFill>
              </a:rPr>
              <a:t>zu desinfizieren und die Schmierschicht zu entfernen</a:t>
            </a:r>
          </a:p>
          <a:p>
            <a:pPr marL="0" indent="0">
              <a:buNone/>
            </a:pPr>
            <a:endParaRPr lang="de-DE" sz="16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chemeClr val="accent6"/>
                </a:solidFill>
              </a:rPr>
              <a:t>Wie lange muss ich das Gerät in den Kanal halten?</a:t>
            </a:r>
          </a:p>
          <a:p>
            <a:pPr marL="0" indent="0">
              <a:buNone/>
            </a:pPr>
            <a:r>
              <a:rPr lang="de-DE" sz="1600" b="0" dirty="0" smtClean="0">
                <a:solidFill>
                  <a:schemeClr val="accent6"/>
                </a:solidFill>
              </a:rPr>
              <a:t>   Ungefähr 20-30 Sekunden</a:t>
            </a:r>
          </a:p>
          <a:p>
            <a:pPr marL="0" indent="0">
              <a:buNone/>
            </a:pPr>
            <a:endParaRPr lang="de-DE" sz="1600" b="0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chemeClr val="accent6"/>
                </a:solidFill>
              </a:rPr>
              <a:t>Wie viele Zyklen?</a:t>
            </a:r>
          </a:p>
          <a:p>
            <a:pPr marL="0" indent="0">
              <a:buNone/>
            </a:pPr>
            <a:r>
              <a:rPr lang="de-DE" sz="1600" b="0" dirty="0" smtClean="0">
                <a:solidFill>
                  <a:schemeClr val="accent6"/>
                </a:solidFill>
              </a:rPr>
              <a:t>   Fünf </a:t>
            </a:r>
            <a:r>
              <a:rPr lang="de-DE" sz="1600" b="0" dirty="0">
                <a:solidFill>
                  <a:schemeClr val="accent6"/>
                </a:solidFill>
              </a:rPr>
              <a:t>Zyklen reichen für gute klinische Ergebnisse </a:t>
            </a:r>
            <a:r>
              <a:rPr lang="de-DE" sz="1600" b="0" dirty="0" smtClean="0">
                <a:solidFill>
                  <a:schemeClr val="accent6"/>
                </a:solidFill>
              </a:rPr>
              <a:t>aus</a:t>
            </a:r>
          </a:p>
          <a:p>
            <a:pPr marL="0" indent="0">
              <a:buNone/>
            </a:pPr>
            <a:endParaRPr lang="de-DE" sz="1600" b="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chemeClr val="accent6"/>
                </a:solidFill>
              </a:rPr>
              <a:t>Wie weit vom Apex entfernt muss ich die Spitze platzieren?</a:t>
            </a:r>
          </a:p>
          <a:p>
            <a:pPr marL="0" indent="0">
              <a:buNone/>
            </a:pPr>
            <a:r>
              <a:rPr lang="de-DE" sz="1600" b="0" dirty="0">
                <a:solidFill>
                  <a:schemeClr val="accent6"/>
                </a:solidFill>
              </a:rPr>
              <a:t> </a:t>
            </a:r>
            <a:r>
              <a:rPr lang="de-DE" sz="1600" b="0" dirty="0" smtClean="0">
                <a:solidFill>
                  <a:schemeClr val="accent6"/>
                </a:solidFill>
              </a:rPr>
              <a:t>  Max. Arbeitslänge: 1mm, empfohlene Arbeitslänge 2-3 mm</a:t>
            </a:r>
            <a:endParaRPr lang="de-DE" sz="1600" b="0" dirty="0">
              <a:solidFill>
                <a:schemeClr val="accent6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48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623750" y="242201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605423" y="3331343"/>
            <a:ext cx="15867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596900" y="4189836"/>
            <a:ext cx="158676" cy="17866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590364" y="5137102"/>
            <a:ext cx="165212" cy="1799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15281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Technik der Spitzen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598488" y="1772816"/>
            <a:ext cx="8164512" cy="4114800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 smtClean="0"/>
              <a:t>Ist die Spitze wiederverwendbar?</a:t>
            </a:r>
          </a:p>
          <a:p>
            <a:pPr marL="0" indent="0">
              <a:buNone/>
            </a:pPr>
            <a:endParaRPr lang="de-DE" sz="800" dirty="0" smtClean="0"/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Die Spitze ist wiederverwendbar und kann bis zu 20 mal autoklaviert werden </a:t>
            </a:r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r>
              <a:rPr lang="de-DE" sz="1600" dirty="0" smtClean="0"/>
              <a:t>Kann </a:t>
            </a:r>
            <a:r>
              <a:rPr lang="de-DE" sz="1600" dirty="0"/>
              <a:t>ich die Spitze biegen, um Kanäle mit schwerem Zugang besser erkunden zu können</a:t>
            </a:r>
            <a:r>
              <a:rPr lang="de-DE" sz="1600" dirty="0" smtClean="0"/>
              <a:t>?</a:t>
            </a:r>
          </a:p>
          <a:p>
            <a:pPr marL="0" indent="0">
              <a:buNone/>
            </a:pPr>
            <a:r>
              <a:rPr lang="de-DE" sz="1400" b="0" dirty="0"/>
              <a:t> </a:t>
            </a:r>
            <a:r>
              <a:rPr lang="de-DE" sz="1400" b="0" dirty="0" smtClean="0"/>
              <a:t>    </a:t>
            </a:r>
            <a:r>
              <a:rPr lang="de-DE" sz="1600" b="0" dirty="0" smtClean="0"/>
              <a:t> Ja, strengstens empfohlen</a:t>
            </a:r>
          </a:p>
          <a:p>
            <a:pPr marL="0" indent="0">
              <a:buNone/>
            </a:pPr>
            <a:endParaRPr lang="de-DE" sz="1400" b="0" dirty="0" smtClean="0"/>
          </a:p>
          <a:p>
            <a:pPr marL="0" indent="0">
              <a:buNone/>
            </a:pPr>
            <a:r>
              <a:rPr lang="de-DE" sz="1600" dirty="0" smtClean="0"/>
              <a:t>Warum nicht in </a:t>
            </a:r>
            <a:r>
              <a:rPr lang="de-DE" sz="1600" dirty="0" err="1" smtClean="0"/>
              <a:t>NiTi</a:t>
            </a:r>
            <a:r>
              <a:rPr lang="de-DE" sz="1600" dirty="0" smtClean="0"/>
              <a:t>?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 </a:t>
            </a:r>
            <a:r>
              <a:rPr lang="de-DE" sz="1600" b="0" dirty="0" err="1" smtClean="0"/>
              <a:t>NiTi</a:t>
            </a:r>
            <a:r>
              <a:rPr lang="de-DE" sz="1600" b="0" dirty="0" smtClean="0"/>
              <a:t> leitet nicht genügend Energie</a:t>
            </a:r>
          </a:p>
          <a:p>
            <a:pPr marL="0" indent="0">
              <a:buNone/>
            </a:pPr>
            <a:endParaRPr lang="de-DE" sz="1400" b="0" dirty="0" smtClean="0"/>
          </a:p>
          <a:p>
            <a:pPr marL="0" indent="0">
              <a:buNone/>
            </a:pPr>
            <a:r>
              <a:rPr lang="de-DE" sz="1600" dirty="0" smtClean="0"/>
              <a:t>Bewegt sich die Spitze?</a:t>
            </a:r>
          </a:p>
          <a:p>
            <a:pPr marL="0" indent="0">
              <a:buNone/>
            </a:pPr>
            <a:r>
              <a:rPr lang="de-DE" sz="1400" b="0" dirty="0" smtClean="0"/>
              <a:t>   </a:t>
            </a:r>
            <a:r>
              <a:rPr lang="de-DE" sz="1600" b="0" dirty="0" smtClean="0"/>
              <a:t>  Die Bewegung ist </a:t>
            </a:r>
            <a:r>
              <a:rPr lang="de-DE" sz="1600" b="0" dirty="0"/>
              <a:t>mit bloßem Auge </a:t>
            </a:r>
            <a:r>
              <a:rPr lang="de-DE" sz="1600" b="0" dirty="0" smtClean="0"/>
              <a:t>nicht sichtbar</a:t>
            </a:r>
            <a:endParaRPr lang="de-DE" sz="1600" b="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608570" y="2321092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611187" y="4025914"/>
            <a:ext cx="15867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2233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608570" y="3184093"/>
            <a:ext cx="158676" cy="1316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05145" y="4783503"/>
            <a:ext cx="151346" cy="163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375502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Technik der Spitzen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Können wir die Spitze gerade lassen?</a:t>
            </a:r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r>
              <a:rPr lang="de-DE" sz="1600" b="0" dirty="0" smtClean="0"/>
              <a:t>    Nein. Das Biegen der Spitze ermöglicht das optimale Arbeiten im Mund und gewährleistet,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dass genügend Kraft während der Aktivierung entsteht.</a:t>
            </a:r>
          </a:p>
          <a:p>
            <a:pPr marL="0" indent="0">
              <a:buNone/>
            </a:pPr>
            <a:endParaRPr lang="de-DE" sz="900" b="0" dirty="0" smtClean="0"/>
          </a:p>
          <a:p>
            <a:pPr marL="0" indent="0">
              <a:buNone/>
            </a:pPr>
            <a:r>
              <a:rPr lang="de-DE" sz="1600" b="0" dirty="0" smtClean="0"/>
              <a:t>    Der </a:t>
            </a:r>
            <a:r>
              <a:rPr lang="de-DE" sz="1600" b="0" dirty="0"/>
              <a:t>W</a:t>
            </a:r>
            <a:r>
              <a:rPr lang="de-DE" sz="1600" b="0" dirty="0" smtClean="0"/>
              <a:t>inkel muss zwischen 70 und 90 Grad liegen.</a:t>
            </a:r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600076" y="2571369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600076" y="3305554"/>
            <a:ext cx="160264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111740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Technik der Spitzen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Können wir die Spitzen begradigen und dann wieder biegen?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600" b="0" dirty="0" smtClean="0"/>
              <a:t>    Die Titanspitzen brechen nach dem Biegen und anschließendem Begradigen nicht unbedingt.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Allerdings garantieren wir hier für nichts und empfehlen es ebenso wenig. </a:t>
            </a:r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r>
              <a:rPr lang="de-DE" sz="1600" b="0" dirty="0" smtClean="0"/>
              <a:t>    Das neue Material ermöglicht es, die Spitzen leichter zu biegen um sich besser an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Krümmungen der Wurzelkanäle anzupassen.</a:t>
            </a:r>
          </a:p>
          <a:p>
            <a:pPr marL="0" indent="0">
              <a:buNone/>
            </a:pPr>
            <a:endParaRPr lang="de-DE" sz="1600" b="0" dirty="0" smtClean="0"/>
          </a:p>
          <a:p>
            <a:pPr marL="0" indent="0">
              <a:buNone/>
            </a:pPr>
            <a:endParaRPr lang="de-DE" sz="1600" b="0" dirty="0" smtClean="0"/>
          </a:p>
          <a:p>
            <a:pPr marL="0" indent="0">
              <a:buNone/>
            </a:pPr>
            <a:endParaRPr lang="de-DE" sz="1600" b="0" dirty="0" smtClean="0"/>
          </a:p>
          <a:p>
            <a:pPr marL="0" lvl="0" indent="0">
              <a:buNone/>
              <a:defRPr/>
            </a:pPr>
            <a:r>
              <a:rPr lang="fr-FR" altLang="fr-FR" sz="1000" b="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</a:p>
          <a:p>
            <a:pPr marL="0" lvl="0" indent="0">
              <a:buNone/>
              <a:defRPr/>
            </a:pPr>
            <a:r>
              <a:rPr lang="fr-FR" altLang="fr-FR" sz="1000" b="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000" b="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</a:p>
          <a:p>
            <a:pPr marL="0" lvl="0" indent="0">
              <a:buNone/>
              <a:defRPr/>
            </a:pPr>
            <a:endParaRPr lang="fr-FR" sz="1000" b="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5" name="Pfeil nach rechts 4"/>
          <p:cNvSpPr/>
          <p:nvPr/>
        </p:nvSpPr>
        <p:spPr bwMode="auto">
          <a:xfrm>
            <a:off x="598488" y="2708920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586867" y="3580656"/>
            <a:ext cx="180330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Image 12">
            <a:extLst>
              <a:ext uri="{FF2B5EF4-FFF2-40B4-BE49-F238E27FC236}">
                <a16:creationId xmlns="" xmlns:a16="http://schemas.microsoft.com/office/drawing/2014/main" id="{33DF7C60-EC75-4192-8455-A7F9F7A055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0" t="29496" r="9939" b="38790"/>
          <a:stretch/>
        </p:blipFill>
        <p:spPr>
          <a:xfrm>
            <a:off x="1979149" y="4545458"/>
            <a:ext cx="1921476" cy="125889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  <p:sp>
        <p:nvSpPr>
          <p:cNvPr id="2" name="Rechteck 1"/>
          <p:cNvSpPr/>
          <p:nvPr/>
        </p:nvSpPr>
        <p:spPr>
          <a:xfrm>
            <a:off x="2087731" y="5880556"/>
            <a:ext cx="17043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  <a:defRPr/>
            </a:pPr>
            <a:r>
              <a:rPr lang="fr-FR" altLang="fr-FR" sz="8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Dr. Rémy BALTHAZARD, France</a:t>
            </a:r>
            <a:endParaRPr lang="en-US" sz="800" b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Technik der Spitzen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Kann ich Gummi Stopper für die Arbeitslänge nehmen?</a:t>
            </a:r>
            <a:endParaRPr lang="de-DE" sz="1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de-DE" sz="1600" b="0" dirty="0"/>
              <a:t>Die Verwendung eines </a:t>
            </a:r>
            <a:r>
              <a:rPr lang="de-DE" sz="1600" b="0" dirty="0" smtClean="0"/>
              <a:t>Gummi Stoppers </a:t>
            </a:r>
            <a:r>
              <a:rPr lang="de-DE" sz="1600" b="0" dirty="0"/>
              <a:t>wird </a:t>
            </a:r>
            <a:r>
              <a:rPr lang="de-DE" sz="1600" b="0" dirty="0" smtClean="0"/>
              <a:t>nicht vom </a:t>
            </a:r>
            <a:r>
              <a:rPr lang="de-DE" sz="1600" b="0" dirty="0"/>
              <a:t>Hersteller </a:t>
            </a:r>
            <a:r>
              <a:rPr lang="de-DE" sz="1600" b="0" dirty="0" smtClean="0"/>
              <a:t>empfohlen</a:t>
            </a:r>
            <a:r>
              <a:rPr lang="de-DE" sz="1600" b="0" dirty="0"/>
              <a:t>. Es würde Ultraschallwellen absorbieren und infolgedessen die Leistung drastisch reduzieren und dann die klinischen Ergebnisse beeinträchtigen. Benutzer sollten sich auf die </a:t>
            </a:r>
            <a:r>
              <a:rPr lang="de-DE" sz="1600" b="0" dirty="0" smtClean="0"/>
              <a:t>mittels Laser angebrachten Tiefenmarkierungen </a:t>
            </a:r>
            <a:r>
              <a:rPr lang="de-DE" sz="1600" b="0" dirty="0"/>
              <a:t>an der Spitze verlassen, die bei 16, 17 und 18 mm platziert </a:t>
            </a:r>
            <a:r>
              <a:rPr lang="de-DE" sz="1600" b="0" dirty="0" smtClean="0"/>
              <a:t>sind.</a:t>
            </a:r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r>
              <a:rPr lang="de-DE" sz="1800" dirty="0" smtClean="0"/>
              <a:t>Kann ich die Spitze manuell festziehen?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de-DE" sz="1600" b="0" dirty="0"/>
              <a:t>Die Spitze sollte mit dem mitgelieferten Schraubenschlüssel festgezogen werden. Die Spitze sollte fest sitzen, es ist nicht </a:t>
            </a:r>
            <a:r>
              <a:rPr lang="de-DE" sz="1600" b="0" dirty="0" smtClean="0"/>
              <a:t>erforderlich </a:t>
            </a:r>
            <a:r>
              <a:rPr lang="de-DE" sz="1600" b="0" dirty="0"/>
              <a:t>sie fest </a:t>
            </a:r>
            <a:r>
              <a:rPr lang="de-DE" sz="1600" b="0" dirty="0" smtClean="0"/>
              <a:t>anzuziehen. </a:t>
            </a:r>
            <a:r>
              <a:rPr lang="de-DE" sz="1600" b="0" dirty="0"/>
              <a:t>Ein </a:t>
            </a:r>
            <a:r>
              <a:rPr lang="de-DE" sz="1600" b="0" dirty="0" smtClean="0"/>
              <a:t>zu festes </a:t>
            </a:r>
            <a:r>
              <a:rPr lang="de-DE" sz="1600" b="0" dirty="0"/>
              <a:t>Anziehen würde die abgegebene Leistung verringern.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40494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Lebensdauer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/>
              <a:t>Batterie Lebensdauer?</a:t>
            </a:r>
          </a:p>
          <a:p>
            <a:pPr marL="0" indent="0">
              <a:buNone/>
            </a:pPr>
            <a:endParaRPr lang="de-DE" sz="1100" dirty="0"/>
          </a:p>
          <a:p>
            <a:pPr marL="0" indent="0">
              <a:buNone/>
            </a:pPr>
            <a:r>
              <a:rPr lang="de-DE" sz="1600" b="0" dirty="0" smtClean="0"/>
              <a:t>    1,5 </a:t>
            </a:r>
            <a:r>
              <a:rPr lang="de-DE" sz="1600" b="0" dirty="0"/>
              <a:t>Stunden ununterbrochene Arbeit ohne </a:t>
            </a:r>
            <a:r>
              <a:rPr lang="de-DE" sz="1600" b="0" dirty="0" smtClean="0"/>
              <a:t>Aufladen</a:t>
            </a:r>
          </a:p>
          <a:p>
            <a:pPr marL="0" indent="0">
              <a:buNone/>
            </a:pPr>
            <a:endParaRPr lang="de-DE" sz="1100" b="0" dirty="0" smtClean="0"/>
          </a:p>
          <a:p>
            <a:pPr marL="0" indent="0">
              <a:buNone/>
            </a:pPr>
            <a:r>
              <a:rPr lang="de-DE" sz="1600" b="0" dirty="0" smtClean="0"/>
              <a:t>    Um </a:t>
            </a:r>
            <a:r>
              <a:rPr lang="de-DE" sz="1600" b="0" dirty="0"/>
              <a:t>die Batterielebensdauer zu erhalten, wird dringend empfohlen, die Batterie vollständig </a:t>
            </a:r>
            <a:r>
              <a:rPr lang="de-DE" sz="1600" b="0" dirty="0" smtClean="0"/>
              <a:t>    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aufzuladen vor der ersten Benutzung</a:t>
            </a:r>
          </a:p>
          <a:p>
            <a:pPr marL="0" indent="0">
              <a:buNone/>
            </a:pPr>
            <a:endParaRPr lang="de-DE" sz="1100" b="0" dirty="0"/>
          </a:p>
          <a:p>
            <a:pPr marL="0" indent="0">
              <a:buNone/>
            </a:pPr>
            <a:r>
              <a:rPr lang="de-DE" sz="1600" b="0" dirty="0" smtClean="0"/>
              <a:t>    Eine </a:t>
            </a:r>
            <a:r>
              <a:rPr lang="de-DE" sz="1600" b="0" dirty="0"/>
              <a:t>weitere Empfehlung zur Verlängerung der Batterielebensdauer besteht darin, auf eine </a:t>
            </a:r>
            <a:r>
              <a:rPr lang="de-DE" sz="1600" b="0" dirty="0" smtClean="0"/>
              <a:t>   </a:t>
            </a:r>
          </a:p>
          <a:p>
            <a:pPr marL="0" indent="0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leere </a:t>
            </a:r>
            <a:r>
              <a:rPr lang="de-DE" sz="1600" b="0" dirty="0"/>
              <a:t>Batterie zu warten (</a:t>
            </a:r>
            <a:r>
              <a:rPr lang="de-DE" sz="1600" b="0" dirty="0" smtClean="0"/>
              <a:t>rotes </a:t>
            </a:r>
            <a:r>
              <a:rPr lang="de-DE" sz="1600" b="0" dirty="0"/>
              <a:t>LED </a:t>
            </a:r>
            <a:r>
              <a:rPr lang="de-DE" sz="1600" b="0" dirty="0" smtClean="0"/>
              <a:t>an dem </a:t>
            </a:r>
            <a:r>
              <a:rPr lang="de-DE" sz="1600" b="0" dirty="0"/>
              <a:t>Handstück) vor dem </a:t>
            </a:r>
            <a:r>
              <a:rPr lang="de-DE" sz="1600" b="0" dirty="0" smtClean="0"/>
              <a:t>Aufladen</a:t>
            </a: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 smtClean="0"/>
          </a:p>
        </p:txBody>
      </p:sp>
      <p:sp>
        <p:nvSpPr>
          <p:cNvPr id="6" name="Pfeil nach rechts 5"/>
          <p:cNvSpPr/>
          <p:nvPr/>
        </p:nvSpPr>
        <p:spPr bwMode="auto">
          <a:xfrm>
            <a:off x="614850" y="2576761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613262" y="3074888"/>
            <a:ext cx="157088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614850" y="3887236"/>
            <a:ext cx="15867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7116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Sicherheit</a:t>
            </a:r>
            <a:endParaRPr lang="de-DE" sz="2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Die Spitze ist metallisch, ist der </a:t>
            </a:r>
            <a:r>
              <a:rPr lang="de-DE" sz="2000" dirty="0" err="1" smtClean="0"/>
              <a:t>EndoUltra</a:t>
            </a:r>
            <a:r>
              <a:rPr lang="de-DE" sz="2000" dirty="0" smtClean="0"/>
              <a:t> daher sicher?</a:t>
            </a:r>
            <a:endParaRPr lang="de-DE" sz="2000" dirty="0"/>
          </a:p>
          <a:p>
            <a:pPr marL="0" indent="0" algn="just">
              <a:buNone/>
            </a:pPr>
            <a:r>
              <a:rPr lang="de-DE" sz="1600" b="0" dirty="0" smtClean="0"/>
              <a:t>      Kein </a:t>
            </a:r>
            <a:r>
              <a:rPr lang="de-DE" sz="1600" b="0" dirty="0"/>
              <a:t>ständiger physischer Kontakt zwischen der Kanalwand und der </a:t>
            </a:r>
            <a:r>
              <a:rPr lang="de-DE" sz="1600" b="0" dirty="0" smtClean="0"/>
              <a:t>Spitze</a:t>
            </a:r>
          </a:p>
          <a:p>
            <a:pPr marL="0" indent="0" algn="just">
              <a:buNone/>
            </a:pPr>
            <a:r>
              <a:rPr lang="de-DE" sz="1600" b="0" dirty="0" smtClean="0"/>
              <a:t>      Passive Spitze</a:t>
            </a:r>
          </a:p>
          <a:p>
            <a:pPr marL="0" indent="0" algn="just">
              <a:buNone/>
            </a:pPr>
            <a:r>
              <a:rPr lang="de-DE" sz="1600" b="0" dirty="0" smtClean="0"/>
              <a:t>      Glatte </a:t>
            </a:r>
            <a:r>
              <a:rPr lang="de-DE" sz="1600" b="0" dirty="0"/>
              <a:t>Struktur, abgerundete Spitze, keine </a:t>
            </a:r>
            <a:r>
              <a:rPr lang="de-DE" sz="1600" b="0" dirty="0" err="1" smtClean="0"/>
              <a:t>Dentinentfernung</a:t>
            </a:r>
            <a:endParaRPr lang="de-DE" sz="1600" b="0" dirty="0" smtClean="0"/>
          </a:p>
          <a:p>
            <a:pPr marL="0" indent="0" algn="just">
              <a:buNone/>
            </a:pPr>
            <a:r>
              <a:rPr lang="de-DE" sz="1600" b="0" dirty="0" smtClean="0"/>
              <a:t>      Der </a:t>
            </a:r>
            <a:r>
              <a:rPr lang="de-DE" sz="1600" b="0" dirty="0"/>
              <a:t>klinische Effekt basiert auf einem physikalischen Phänomen aufgrund der Ausbreitung </a:t>
            </a:r>
            <a:r>
              <a:rPr lang="de-DE" sz="1600" b="0" dirty="0" smtClean="0"/>
              <a:t>   </a:t>
            </a:r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  von </a:t>
            </a:r>
            <a:r>
              <a:rPr lang="de-DE" sz="1600" b="0" dirty="0"/>
              <a:t>Ultraschall in einer </a:t>
            </a:r>
            <a:r>
              <a:rPr lang="de-DE" sz="1600" b="0" dirty="0" smtClean="0"/>
              <a:t>Flüssigkeit. Dies verursacht Kavitation </a:t>
            </a:r>
            <a:r>
              <a:rPr lang="de-DE" sz="1600" b="0" dirty="0"/>
              <a:t>und akustisches Streaming </a:t>
            </a:r>
            <a:r>
              <a:rPr lang="de-DE" sz="1600" b="0" dirty="0" smtClean="0"/>
              <a:t>(der</a:t>
            </a:r>
            <a:endParaRPr lang="de-DE" sz="1600" b="0" dirty="0"/>
          </a:p>
          <a:p>
            <a:pPr marL="0" indent="0" algn="just">
              <a:buNone/>
            </a:pPr>
            <a:r>
              <a:rPr lang="de-DE" sz="1600" b="0" dirty="0"/>
              <a:t>      </a:t>
            </a:r>
            <a:r>
              <a:rPr lang="de-DE" sz="1600" b="0" dirty="0" err="1" smtClean="0"/>
              <a:t>EndoAktivator</a:t>
            </a:r>
            <a:r>
              <a:rPr lang="de-DE" sz="1600" b="0" dirty="0" smtClean="0"/>
              <a:t> </a:t>
            </a:r>
            <a:r>
              <a:rPr lang="de-DE" sz="1600" b="0" dirty="0"/>
              <a:t>basiert auf einem anderen Prinzip, bei dem die Spitze als Mechanik wirkt</a:t>
            </a:r>
          </a:p>
          <a:p>
            <a:pPr marL="0" indent="0" algn="just">
              <a:buNone/>
            </a:pPr>
            <a:r>
              <a:rPr lang="de-DE" sz="1600" b="0" dirty="0"/>
              <a:t>     </a:t>
            </a:r>
            <a:r>
              <a:rPr lang="de-DE" sz="1600" b="0" dirty="0" smtClean="0"/>
              <a:t> wie bei einem Mixer)</a:t>
            </a:r>
          </a:p>
          <a:p>
            <a:pPr marL="0" indent="0" algn="just">
              <a:buNone/>
            </a:pPr>
            <a:r>
              <a:rPr lang="de-DE" sz="1600" b="0" dirty="0" smtClean="0"/>
              <a:t>      Kein </a:t>
            </a:r>
            <a:r>
              <a:rPr lang="de-DE" sz="1600" b="0" dirty="0"/>
              <a:t>Risiko eines Instrumentenbruchs, da die </a:t>
            </a:r>
            <a:r>
              <a:rPr lang="de-DE" sz="1600" b="0" dirty="0" smtClean="0"/>
              <a:t>Spitzen speziell für diesen </a:t>
            </a:r>
            <a:r>
              <a:rPr lang="de-DE" sz="1600" b="0" dirty="0"/>
              <a:t>Einsatz </a:t>
            </a:r>
            <a:r>
              <a:rPr lang="de-DE" sz="1600" b="0" dirty="0" smtClean="0"/>
              <a:t>entwickelt  </a:t>
            </a:r>
          </a:p>
          <a:p>
            <a:pPr marL="0" indent="0" algn="just">
              <a:buNone/>
            </a:pPr>
            <a:r>
              <a:rPr lang="de-DE" sz="1600" b="0" dirty="0"/>
              <a:t> </a:t>
            </a:r>
            <a:r>
              <a:rPr lang="de-DE" sz="1600" b="0" dirty="0" smtClean="0"/>
              <a:t>     wurden. </a:t>
            </a: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  <a:p>
            <a:pPr marL="0" indent="0">
              <a:buNone/>
            </a:pPr>
            <a:endParaRPr lang="de-DE" sz="1600" b="0" dirty="0"/>
          </a:p>
        </p:txBody>
      </p:sp>
      <p:sp>
        <p:nvSpPr>
          <p:cNvPr id="8" name="Pfeil nach rechts 7"/>
          <p:cNvSpPr/>
          <p:nvPr/>
        </p:nvSpPr>
        <p:spPr bwMode="auto">
          <a:xfrm>
            <a:off x="683568" y="2420888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683568" y="2685193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83568" y="2949499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503238" y="332656"/>
            <a:ext cx="6373018" cy="360040"/>
          </a:xfrm>
          <a:prstGeom prst="rect">
            <a:avLst/>
          </a:prstGeom>
          <a:solidFill>
            <a:srgbClr val="00AA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  <p:sp>
        <p:nvSpPr>
          <p:cNvPr id="15" name="Pfeil nach rechts 14"/>
          <p:cNvSpPr/>
          <p:nvPr/>
        </p:nvSpPr>
        <p:spPr bwMode="auto">
          <a:xfrm>
            <a:off x="683568" y="3306751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feil nach rechts 16"/>
          <p:cNvSpPr/>
          <p:nvPr/>
        </p:nvSpPr>
        <p:spPr bwMode="auto">
          <a:xfrm>
            <a:off x="683568" y="4437112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78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Leere Präsentation">
  <a:themeElements>
    <a:clrScheme name="COLTEN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19_Leere Prä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9_Leere Präsentation 1">
        <a:dk1>
          <a:srgbClr val="000000"/>
        </a:dk1>
        <a:lt1>
          <a:srgbClr val="FFFFFF"/>
        </a:lt1>
        <a:dk2>
          <a:srgbClr val="000000"/>
        </a:dk2>
        <a:lt2>
          <a:srgbClr val="9A9A9A"/>
        </a:lt2>
        <a:accent1>
          <a:srgbClr val="0A43A2"/>
        </a:accent1>
        <a:accent2>
          <a:srgbClr val="03BEDE"/>
        </a:accent2>
        <a:accent3>
          <a:srgbClr val="FFFFFF"/>
        </a:accent3>
        <a:accent4>
          <a:srgbClr val="000000"/>
        </a:accent4>
        <a:accent5>
          <a:srgbClr val="AAB0CE"/>
        </a:accent5>
        <a:accent6>
          <a:srgbClr val="02ACC9"/>
        </a:accent6>
        <a:hlink>
          <a:srgbClr val="036DA4"/>
        </a:hlink>
        <a:folHlink>
          <a:srgbClr val="E6A2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CB6719A8AC7C04C9AC6866CBE1F433A" ma:contentTypeVersion="3" ma:contentTypeDescription="Ein neues Dokument erstellen." ma:contentTypeScope="" ma:versionID="3f17822848cdf1aa77890c6f2bbf8ad8">
  <xsd:schema xmlns:xsd="http://www.w3.org/2001/XMLSchema" xmlns:xs="http://www.w3.org/2001/XMLSchema" xmlns:p="http://schemas.microsoft.com/office/2006/metadata/properties" xmlns:ns2="52317d32-b56d-4d8e-b844-a539d7c199b3" targetNamespace="http://schemas.microsoft.com/office/2006/metadata/properties" ma:root="true" ma:fieldsID="047a6c74eda39369d6e445c63d0346cd" ns2:_="">
    <xsd:import namespace="52317d32-b56d-4d8e-b844-a539d7c199b3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317d32-b56d-4d8e-b844-a539d7c199b3" elementFormDefault="qualified">
    <xsd:import namespace="http://schemas.microsoft.com/office/2006/documentManagement/types"/>
    <xsd:import namespace="http://schemas.microsoft.com/office/infopath/2007/PartnerControls"/>
    <xsd:element name="Kategorie" ma:index="8" nillable="true" ma:displayName="Kategorie" ma:default="Word" ma:format="Dropdown" ma:internalName="Kategorie">
      <xsd:simpleType>
        <xsd:restriction base="dms:Choice">
          <xsd:enumeration value="Word"/>
          <xsd:enumeration value="PowerPoint"/>
          <xsd:enumeration value="Outlook"/>
          <xsd:enumeration value="Logos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Kategorie xmlns="52317d32-b56d-4d8e-b844-a539d7c199b3">PowerPoint</Kategorie>
  </documentManagement>
</p:properties>
</file>

<file path=customXml/itemProps1.xml><?xml version="1.0" encoding="utf-8"?>
<ds:datastoreItem xmlns:ds="http://schemas.openxmlformats.org/officeDocument/2006/customXml" ds:itemID="{B8084E95-7C23-46F1-B72D-29FBCA2E9D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317d32-b56d-4d8e-b844-a539d7c19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5F0C3F-FDBE-4F04-A981-79C04719AE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E07D4D-8B2B-4A06-A88C-2E4BF9D0B923}">
  <ds:schemaRefs>
    <ds:schemaRef ds:uri="http://schemas.microsoft.com/office/2006/metadata/properties"/>
    <ds:schemaRef ds:uri="52317d32-b56d-4d8e-b844-a539d7c199b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Draft 2 March 21</Template>
  <TotalTime>0</TotalTime>
  <Words>1018</Words>
  <Application>Microsoft Office PowerPoint</Application>
  <PresentationFormat>Bildschirmpräsentation (4:3)</PresentationFormat>
  <Paragraphs>183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Calibri</vt:lpstr>
      <vt:lpstr>Times</vt:lpstr>
      <vt:lpstr>Times New Roman</vt:lpstr>
      <vt:lpstr>21_Leere Präsentation</vt:lpstr>
      <vt:lpstr>PowerPoint-Präsentation</vt:lpstr>
      <vt:lpstr>Updates</vt:lpstr>
      <vt:lpstr>Spülprotokoll</vt:lpstr>
      <vt:lpstr>Technik der Spitzen</vt:lpstr>
      <vt:lpstr>Technik der Spitzen</vt:lpstr>
      <vt:lpstr>Technik der Spitzen</vt:lpstr>
      <vt:lpstr>Technik der Spitzen</vt:lpstr>
      <vt:lpstr>Lebensdauer</vt:lpstr>
      <vt:lpstr>Sicherheit</vt:lpstr>
      <vt:lpstr>Komfort</vt:lpstr>
      <vt:lpstr>Klinische Ergebnisse</vt:lpstr>
      <vt:lpstr>Klinische Ergebnisse</vt:lpstr>
      <vt:lpstr>Klinische Ergebnisse</vt:lpstr>
    </vt:vector>
  </TitlesOfParts>
  <Company>COLTENE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COLTENE PowerPoint Vorlage</dc:title>
  <dc:creator>AM</dc:creator>
  <cp:lastModifiedBy>Maguolo Giannina</cp:lastModifiedBy>
  <cp:revision>1074</cp:revision>
  <cp:lastPrinted>2001-09-26T14:37:32Z</cp:lastPrinted>
  <dcterms:created xsi:type="dcterms:W3CDTF">2006-03-17T11:35:41Z</dcterms:created>
  <dcterms:modified xsi:type="dcterms:W3CDTF">2020-03-04T06:27:33Z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0x0101006CB6719A8AC7C04C9AC6866CBE1F433A</vt:lpwstr>
  </property>
  <property fmtid="{D5CDD505-2E9C-101B-9397-08002B2CF9AE}" pid="3" name="AuthorIds_UIVersion_4096">
    <vt:lpwstr>39</vt:lpwstr>
  </property>
  <property fmtid="{D5CDD505-2E9C-101B-9397-08002B2CF9AE}" pid="4" name="AuthorIds_UIVersion_4608">
    <vt:lpwstr>39</vt:lpwstr>
  </property>
  <property fmtid="{D5CDD505-2E9C-101B-9397-08002B2CF9AE}" pid="5" name="AuthorIds_UIVersion_5120">
    <vt:lpwstr>39</vt:lpwstr>
  </property>
</Properties>
</file>