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314" r:id="rId4"/>
  </p:sldMasterIdLst>
  <p:notesMasterIdLst>
    <p:notesMasterId r:id="rId19"/>
  </p:notesMasterIdLst>
  <p:handoutMasterIdLst>
    <p:handoutMasterId r:id="rId20"/>
  </p:handoutMasterIdLst>
  <p:sldIdLst>
    <p:sldId id="1175" r:id="rId5"/>
    <p:sldId id="1176" r:id="rId6"/>
    <p:sldId id="1161" r:id="rId7"/>
    <p:sldId id="1162" r:id="rId8"/>
    <p:sldId id="1163" r:id="rId9"/>
    <p:sldId id="1164" r:id="rId10"/>
    <p:sldId id="1165" r:id="rId11"/>
    <p:sldId id="1166" r:id="rId12"/>
    <p:sldId id="1167" r:id="rId13"/>
    <p:sldId id="1168" r:id="rId14"/>
    <p:sldId id="1170" r:id="rId15"/>
    <p:sldId id="1171" r:id="rId16"/>
    <p:sldId id="1172" r:id="rId17"/>
    <p:sldId id="1173" r:id="rId18"/>
  </p:sldIdLst>
  <p:sldSz cx="9144000" cy="6858000" type="screen4x3"/>
  <p:notesSz cx="7099300" cy="10234613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0">
          <p15:clr>
            <a:srgbClr val="A4A3A4"/>
          </p15:clr>
        </p15:guide>
        <p15:guide id="2" orient="horz" pos="4020">
          <p15:clr>
            <a:srgbClr val="A4A3A4"/>
          </p15:clr>
        </p15:guide>
        <p15:guide id="3" orient="horz" pos="4201">
          <p15:clr>
            <a:srgbClr val="A4A3A4"/>
          </p15:clr>
        </p15:guide>
        <p15:guide id="4" orient="horz" pos="3067">
          <p15:clr>
            <a:srgbClr val="A4A3A4"/>
          </p15:clr>
        </p15:guide>
        <p15:guide id="5" orient="horz" pos="391">
          <p15:clr>
            <a:srgbClr val="A4A3A4"/>
          </p15:clr>
        </p15:guide>
        <p15:guide id="6" pos="2835">
          <p15:clr>
            <a:srgbClr val="A4A3A4"/>
          </p15:clr>
        </p15:guide>
        <p15:guide id="7" pos="5511">
          <p15:clr>
            <a:srgbClr val="A4A3A4"/>
          </p15:clr>
        </p15:guide>
        <p15:guide id="8" pos="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FF"/>
    <a:srgbClr val="99CCFF"/>
    <a:srgbClr val="003366"/>
    <a:srgbClr val="CCECFF"/>
    <a:srgbClr val="996633"/>
    <a:srgbClr val="00A5CC"/>
    <a:srgbClr val="FA7747"/>
    <a:srgbClr val="FF3300"/>
    <a:srgbClr val="CCFF9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2" autoAdjust="0"/>
  </p:normalViewPr>
  <p:slideViewPr>
    <p:cSldViewPr snapToObjects="1">
      <p:cViewPr varScale="1">
        <p:scale>
          <a:sx n="69" d="100"/>
          <a:sy n="69" d="100"/>
        </p:scale>
        <p:origin x="78" y="882"/>
      </p:cViewPr>
      <p:guideLst>
        <p:guide orient="horz" pos="3430"/>
        <p:guide orient="horz" pos="4020"/>
        <p:guide orient="horz" pos="4201"/>
        <p:guide orient="horz" pos="3067"/>
        <p:guide orient="horz" pos="391"/>
        <p:guide pos="2835"/>
        <p:guide pos="5511"/>
        <p:guide pos="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66" d="100"/>
          <a:sy n="66" d="100"/>
        </p:scale>
        <p:origin x="-3576" y="-426"/>
      </p:cViewPr>
      <p:guideLst>
        <p:guide orient="horz" pos="3225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t" anchorCtr="0" compatLnSpc="1">
            <a:prstTxWarp prst="textNoShape">
              <a:avLst/>
            </a:prstTxWarp>
          </a:bodyPr>
          <a:lstStyle>
            <a:lvl1pPr defTabSz="978196" eaLnBrk="0" hangingPunct="0">
              <a:defRPr sz="1100" b="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t" anchorCtr="0" compatLnSpc="1">
            <a:prstTxWarp prst="textNoShape">
              <a:avLst/>
            </a:prstTxWarp>
          </a:bodyPr>
          <a:lstStyle>
            <a:lvl1pPr algn="r" defTabSz="978196" eaLnBrk="0" hangingPunct="0">
              <a:defRPr sz="1100" b="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2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b" anchorCtr="0" compatLnSpc="1">
            <a:prstTxWarp prst="textNoShape">
              <a:avLst/>
            </a:prstTxWarp>
          </a:bodyPr>
          <a:lstStyle>
            <a:lvl1pPr defTabSz="978196" eaLnBrk="0" hangingPunct="0">
              <a:defRPr sz="1100" b="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5636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t" anchorCtr="0" compatLnSpc="1">
            <a:prstTxWarp prst="textNoShape">
              <a:avLst/>
            </a:prstTxWarp>
          </a:bodyPr>
          <a:lstStyle>
            <a:lvl1pPr defTabSz="978196" eaLnBrk="0" hangingPunct="0">
              <a:defRPr sz="1100" b="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t" anchorCtr="0" compatLnSpc="1">
            <a:prstTxWarp prst="textNoShape">
              <a:avLst/>
            </a:prstTxWarp>
          </a:bodyPr>
          <a:lstStyle>
            <a:lvl1pPr algn="r" defTabSz="978196" eaLnBrk="0" hangingPunct="0">
              <a:defRPr sz="1100" b="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65175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/>
              <a:t>Klicken Sie, um die Textformatierung des Masters zu bearbeiten.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b" anchorCtr="0" compatLnSpc="1">
            <a:prstTxWarp prst="textNoShape">
              <a:avLst/>
            </a:prstTxWarp>
          </a:bodyPr>
          <a:lstStyle>
            <a:lvl1pPr defTabSz="978196" eaLnBrk="0" hangingPunct="0">
              <a:defRPr sz="1100" b="0"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7691" tIns="48845" rIns="97691" bIns="48845" numCol="1" anchor="b" anchorCtr="0" compatLnSpc="1">
            <a:prstTxWarp prst="textNoShape">
              <a:avLst/>
            </a:prstTxWarp>
          </a:bodyPr>
          <a:lstStyle>
            <a:lvl1pPr algn="r" defTabSz="977900" eaLnBrk="0" hangingPunct="0">
              <a:defRPr sz="1100" b="0">
                <a:latin typeface="Times" panose="02020603050405020304" pitchFamily="18" charset="0"/>
              </a:defRPr>
            </a:lvl1pPr>
          </a:lstStyle>
          <a:p>
            <a:fld id="{76945EA7-036B-49C7-9799-28A8C06324C8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7883641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/>
          <p:nvPr/>
        </p:nvSpPr>
        <p:spPr>
          <a:xfrm>
            <a:off x="8604250" y="6381750"/>
            <a:ext cx="519113" cy="2444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597B1370-3B5A-4D52-9212-7A4DFCF4FB28}" type="slidenum">
              <a:rPr lang="en-US" altLang="de-DE" sz="1000" b="0">
                <a:solidFill>
                  <a:schemeClr val="folHlink"/>
                </a:solidFill>
                <a:latin typeface="Calibri" panose="020F0502020204030204" pitchFamily="34" charset="0"/>
              </a:rPr>
              <a:pPr algn="r"/>
              <a:t>‹Nr.›</a:t>
            </a:fld>
            <a:endParaRPr lang="en-US" altLang="de-DE" sz="1000" b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388350" y="84138"/>
            <a:ext cx="71438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6" name="Rechteck 2"/>
          <p:cNvSpPr>
            <a:spLocks noChangeArrowheads="1"/>
          </p:cNvSpPr>
          <p:nvPr userDrawn="1"/>
        </p:nvSpPr>
        <p:spPr bwMode="auto">
          <a:xfrm>
            <a:off x="598488" y="6672263"/>
            <a:ext cx="8551862" cy="188912"/>
          </a:xfrm>
          <a:prstGeom prst="rect">
            <a:avLst/>
          </a:prstGeom>
          <a:solidFill>
            <a:srgbClr val="00AA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7" name="Picture 10" descr="G:\Marketing\Marketing Communication\Logos\Logo COLTENE ab 2014\logo_word_40mm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900" y="334963"/>
            <a:ext cx="18002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96900" y="2130425"/>
            <a:ext cx="7772400" cy="1470025"/>
          </a:xfrm>
        </p:spPr>
        <p:txBody>
          <a:bodyPr anchor="b"/>
          <a:lstStyle>
            <a:lvl1pPr>
              <a:defRPr sz="3600" smtClean="0">
                <a:latin typeface="Calibri" pitchFamily="34" charset="0"/>
              </a:defRPr>
            </a:lvl1pPr>
          </a:lstStyle>
          <a:p>
            <a:pPr lvl="0"/>
            <a:r>
              <a:rPr lang="de-CH" noProof="0"/>
              <a:t>Titelmasterformat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96900" y="3600450"/>
            <a:ext cx="7791450" cy="2038350"/>
          </a:xfrm>
        </p:spPr>
        <p:txBody>
          <a:bodyPr/>
          <a:lstStyle>
            <a:lvl1pPr marL="0" indent="0">
              <a:buFontTx/>
              <a:buNone/>
              <a:defRPr sz="2800" smtClean="0">
                <a:latin typeface="Calibri" pitchFamily="34" charset="0"/>
              </a:defRPr>
            </a:lvl1pPr>
          </a:lstStyle>
          <a:p>
            <a:pPr lvl="0"/>
            <a:r>
              <a:rPr lang="de-CH" noProof="0"/>
              <a:t>Formatvorlage des Untertitelmasters durch Klicken bearbeiten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03238" y="6405563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55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D0DA61F-3B30-410D-B274-98358B1A7EBC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022430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2DEFE2-8505-4993-9A7A-14C6B46C7DBC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58137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990600"/>
            <a:ext cx="2057400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990600"/>
            <a:ext cx="6019800" cy="5105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6E8AEB-8719-4660-A73F-9D8421A8681F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8821459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533400" y="1981200"/>
            <a:ext cx="8229600" cy="4114800"/>
          </a:xfrm>
        </p:spPr>
        <p:txBody>
          <a:bodyPr/>
          <a:lstStyle/>
          <a:p>
            <a:pPr lvl="0"/>
            <a:endParaRPr lang="de-CH" noProof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CC833D-A210-4F18-B032-8CED4C265F66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335526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2723990-11AC-4810-BF4F-A3A24F7672D1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193975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7201E5-583E-4C96-BA2B-1CF1CC2B9013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73172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4F3FF3-A4BE-4040-B5C8-0E18251B1737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14636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97D1FE-5D90-4DAD-94B8-E6CB7D06A31A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5776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D4576D0-AF5A-4F09-B580-CDD49DA48CB2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212074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DD9D1D-0209-4116-804B-D4287CB32678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219122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936296-21DC-496A-8F22-BB664AC4E616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119565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95E439-F9CF-40F5-9029-47B63C75147C}" type="slidenum">
              <a:rPr lang="en-GB" altLang="de-DE"/>
              <a:pPr/>
              <a:t>‹Nr.›</a:t>
            </a:fld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53053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604250" y="6381750"/>
            <a:ext cx="519113" cy="2444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EF8FA69C-6C88-476B-A741-750DA7B787DF}" type="slidenum">
              <a:rPr lang="en-US" altLang="de-DE" sz="1000" b="0">
                <a:solidFill>
                  <a:schemeClr val="folHlink"/>
                </a:solidFill>
                <a:latin typeface="Calibri" panose="020F0502020204030204" pitchFamily="34" charset="0"/>
              </a:rPr>
              <a:pPr algn="r"/>
              <a:t>‹Nr.›</a:t>
            </a:fld>
            <a:endParaRPr lang="en-US" altLang="de-DE" sz="1000" b="0">
              <a:solidFill>
                <a:schemeClr val="folHlink"/>
              </a:solidFill>
              <a:latin typeface="Calibri" panose="020F0502020204030204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99060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Mastertitelformat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8488" y="1981200"/>
            <a:ext cx="81645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9" name="Rectangle 7"/>
          <p:cNvSpPr>
            <a:spLocks noChangeArrowheads="1"/>
          </p:cNvSpPr>
          <p:nvPr/>
        </p:nvSpPr>
        <p:spPr bwMode="auto">
          <a:xfrm>
            <a:off x="8388350" y="84138"/>
            <a:ext cx="71438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30" name="Rechteck 2"/>
          <p:cNvSpPr>
            <a:spLocks noChangeArrowheads="1"/>
          </p:cNvSpPr>
          <p:nvPr userDrawn="1"/>
        </p:nvSpPr>
        <p:spPr bwMode="auto">
          <a:xfrm>
            <a:off x="598488" y="6672263"/>
            <a:ext cx="8551862" cy="188912"/>
          </a:xfrm>
          <a:prstGeom prst="rect">
            <a:avLst/>
          </a:prstGeom>
          <a:solidFill>
            <a:srgbClr val="00AA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03238" y="6405563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 smtClean="0">
                <a:solidFill>
                  <a:schemeClr val="folHlink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folHlink"/>
                </a:solidFill>
                <a:latin typeface="Calibri" panose="020F0502020204030204" pitchFamily="34" charset="0"/>
              </a:defRPr>
            </a:lvl1pPr>
          </a:lstStyle>
          <a:p>
            <a:fld id="{98324D99-7143-43AA-AA82-9BC66053A2CF}" type="slidenum">
              <a:rPr lang="en-GB" altLang="de-DE"/>
              <a:pPr/>
              <a:t>‹Nr.›</a:t>
            </a:fld>
            <a:endParaRPr lang="en-GB" altLang="de-DE"/>
          </a:p>
        </p:txBody>
      </p:sp>
      <p:pic>
        <p:nvPicPr>
          <p:cNvPr id="1033" name="Picture 10" descr="G:\Marketing\Marketing Communication\Logos\Logo COLTENE ab 2014\logo_word_40mm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900" y="334963"/>
            <a:ext cx="18002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28" r:id="rId2"/>
    <p:sldLayoutId id="2147484329" r:id="rId3"/>
    <p:sldLayoutId id="2147484330" r:id="rId4"/>
    <p:sldLayoutId id="2147484331" r:id="rId5"/>
    <p:sldLayoutId id="2147484332" r:id="rId6"/>
    <p:sldLayoutId id="2147484333" r:id="rId7"/>
    <p:sldLayoutId id="2147484334" r:id="rId8"/>
    <p:sldLayoutId id="2147484335" r:id="rId9"/>
    <p:sldLayoutId id="2147484336" r:id="rId10"/>
    <p:sldLayoutId id="2147484337" r:id="rId11"/>
    <p:sldLayoutId id="2147484338" r:id="rId12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D4D4D"/>
          </a:solidFill>
          <a:latin typeface="Calibri"/>
          <a:ea typeface="+mj-ea"/>
          <a:cs typeface="Calibri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D4D4D"/>
          </a:solidFill>
          <a:latin typeface="Calibri" charset="0"/>
          <a:ea typeface="ＭＳ Ｐゴシック"/>
          <a:cs typeface="Calibri" panose="020F05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D4D4D"/>
          </a:solidFill>
          <a:latin typeface="Calibri" charset="0"/>
          <a:ea typeface="ＭＳ Ｐゴシック"/>
          <a:cs typeface="Calibri" panose="020F05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D4D4D"/>
          </a:solidFill>
          <a:latin typeface="Calibri" charset="0"/>
          <a:ea typeface="ＭＳ Ｐゴシック"/>
          <a:cs typeface="Calibri" panose="020F05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4D4D4D"/>
          </a:solidFill>
          <a:latin typeface="Calibri" charset="0"/>
          <a:ea typeface="ＭＳ Ｐゴシック"/>
          <a:cs typeface="Calibri" panose="020F0502020204030204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itchFamily="34" charset="0"/>
          <a:ea typeface="ＭＳ Ｐゴシック"/>
          <a:cs typeface="ＭＳ Ｐゴシック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itchFamily="34" charset="0"/>
          <a:ea typeface="ＭＳ Ｐゴシック"/>
          <a:cs typeface="ＭＳ Ｐゴシック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itchFamily="34" charset="0"/>
          <a:ea typeface="ＭＳ Ｐゴシック"/>
          <a:cs typeface="ＭＳ Ｐゴシック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800" b="1">
          <a:solidFill>
            <a:schemeClr val="accent1"/>
          </a:solidFill>
          <a:latin typeface="Arial" pitchFamily="34" charset="0"/>
          <a:ea typeface="ＭＳ Ｐゴシック"/>
          <a:cs typeface="ＭＳ Ｐゴシック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 b="1">
          <a:solidFill>
            <a:srgbClr val="4D4D4D"/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4D4D4D"/>
          </a:solidFill>
          <a:latin typeface="Calibri"/>
          <a:ea typeface="+mn-ea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 b="1">
          <a:solidFill>
            <a:srgbClr val="4D4D4D"/>
          </a:solidFill>
          <a:latin typeface="Calibri"/>
          <a:ea typeface="+mn-ea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4D4D4D"/>
          </a:solidFill>
          <a:latin typeface="Calibri"/>
          <a:ea typeface="+mn-ea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4D4D4D"/>
          </a:solidFill>
          <a:latin typeface="Calibri"/>
          <a:ea typeface="+mn-ea"/>
          <a:cs typeface="Calibri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accent1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340768"/>
            <a:ext cx="5132582" cy="5132582"/>
          </a:xfrm>
        </p:spPr>
      </p:pic>
      <p:sp>
        <p:nvSpPr>
          <p:cNvPr id="6" name="Textfeld 5"/>
          <p:cNvSpPr txBox="1"/>
          <p:nvPr/>
        </p:nvSpPr>
        <p:spPr>
          <a:xfrm>
            <a:off x="1187624" y="1477736"/>
            <a:ext cx="7823771" cy="2346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4000" dirty="0" err="1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FAQ‘s</a:t>
            </a:r>
            <a:r>
              <a:rPr lang="de-DE" sz="4000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000" dirty="0" err="1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endParaRPr lang="de-DE" sz="40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fr-FR" sz="1050" dirty="0" smtClean="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fr-FR" sz="1050" dirty="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fr-FR" sz="1050" dirty="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fr-FR" sz="1500" b="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fr-FR" sz="150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</a:t>
            </a:r>
            <a:r>
              <a:rPr lang="fr-FR" sz="1500" b="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00" b="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150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dedicated</a:t>
            </a:r>
            <a:r>
              <a:rPr lang="en-US" sz="1500" b="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device</a:t>
            </a:r>
          </a:p>
          <a:p>
            <a:pPr>
              <a:defRPr/>
            </a:pPr>
            <a:r>
              <a:rPr lang="fr-FR" sz="1500" b="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US" sz="150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activation</a:t>
            </a:r>
            <a:r>
              <a:rPr lang="en-US" sz="1500" b="0" dirty="0" smtClean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during </a:t>
            </a:r>
            <a:r>
              <a:rPr lang="en-US" sz="150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 rinse</a:t>
            </a:r>
            <a:r>
              <a:rPr lang="en-US" sz="1500" b="0" dirty="0">
                <a:solidFill>
                  <a:schemeClr val="accent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de-DE" sz="9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9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9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24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solidFill>
                  <a:schemeClr val="accent6"/>
                </a:solidFill>
              </a:rPr>
              <a:t>Safety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8488" y="1700808"/>
            <a:ext cx="8164512" cy="4114800"/>
          </a:xfrm>
        </p:spPr>
        <p:txBody>
          <a:bodyPr/>
          <a:lstStyle/>
          <a:p>
            <a:pPr marL="0" indent="0">
              <a:buNone/>
            </a:pPr>
            <a:r>
              <a:rPr lang="fr-FR" sz="2200" dirty="0">
                <a:solidFill>
                  <a:schemeClr val="accent6"/>
                </a:solidFill>
              </a:rPr>
              <a:t>The tip </a:t>
            </a:r>
            <a:r>
              <a:rPr lang="fr-FR" sz="2200" dirty="0" err="1">
                <a:solidFill>
                  <a:schemeClr val="accent6"/>
                </a:solidFill>
              </a:rPr>
              <a:t>being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metallic</a:t>
            </a:r>
            <a:r>
              <a:rPr lang="fr-FR" sz="2200" dirty="0">
                <a:solidFill>
                  <a:schemeClr val="accent6"/>
                </a:solidFill>
              </a:rPr>
              <a:t>, </a:t>
            </a:r>
            <a:r>
              <a:rPr lang="fr-FR" sz="2200" dirty="0" err="1">
                <a:solidFill>
                  <a:schemeClr val="accent6"/>
                </a:solidFill>
              </a:rPr>
              <a:t>is</a:t>
            </a:r>
            <a:r>
              <a:rPr lang="fr-FR" sz="2200" dirty="0">
                <a:solidFill>
                  <a:schemeClr val="accent6"/>
                </a:solidFill>
              </a:rPr>
              <a:t> the </a:t>
            </a:r>
            <a:r>
              <a:rPr lang="fr-FR" sz="2200" dirty="0" err="1">
                <a:solidFill>
                  <a:schemeClr val="accent6"/>
                </a:solidFill>
              </a:rPr>
              <a:t>EndoUltra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safe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smtClean="0">
                <a:solidFill>
                  <a:schemeClr val="accent6"/>
                </a:solidFill>
              </a:rPr>
              <a:t>?</a:t>
            </a:r>
          </a:p>
          <a:p>
            <a:pPr marL="0" indent="0">
              <a:buNone/>
            </a:pPr>
            <a:r>
              <a:rPr lang="fr-FR" altLang="fr-FR" sz="24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continuous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physical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contact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between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canal’s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wall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and the tip</a:t>
            </a:r>
          </a:p>
          <a:p>
            <a:pPr marL="0" lvl="0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Passive tip</a:t>
            </a:r>
          </a:p>
          <a:p>
            <a:pPr marL="0" lvl="0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Smooth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structure,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rounded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tip, no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dentin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removal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(1)</a:t>
            </a:r>
          </a:p>
          <a:p>
            <a:pPr marL="457200" lvl="1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clinical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effect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based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on a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physical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phenomenon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due to the propagation of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ultrasounds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inside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liquid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creating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cavitation and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acoustic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streaming (the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EndoActivator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based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on a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different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principle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where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tip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acts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as a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mecanical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agitator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electrical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mixer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))</a:t>
            </a:r>
            <a:endParaRPr lang="fr-FR" altLang="fr-FR" sz="8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No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risk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of instrument fracture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since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power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set for the tip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whish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has been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specifically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designed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use,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compared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multi-fonctions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ultrasounds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generators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which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use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different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types of tip,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depending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on the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usage</a:t>
            </a: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fr-FR" sz="800" b="0" dirty="0" smtClean="0">
              <a:solidFill>
                <a:schemeClr val="accent6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fr-FR" sz="800" b="0" dirty="0" smtClean="0">
                <a:solidFill>
                  <a:schemeClr val="accent6"/>
                </a:solidFill>
              </a:rPr>
              <a:t>Publications</a:t>
            </a:r>
            <a:endParaRPr lang="fr-FR" sz="800" b="0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sz="800" b="0" dirty="0">
                <a:solidFill>
                  <a:schemeClr val="accent6"/>
                </a:solidFill>
              </a:rPr>
              <a:t>(1) ”The removal of dentin was slight”</a:t>
            </a:r>
          </a:p>
          <a:p>
            <a:pPr marL="0" indent="0">
              <a:buNone/>
            </a:pPr>
            <a:r>
              <a:rPr lang="fr-FR" sz="800" b="0" i="1" dirty="0">
                <a:solidFill>
                  <a:schemeClr val="accent6"/>
                </a:solidFill>
              </a:rPr>
              <a:t>A Micro-CT </a:t>
            </a:r>
            <a:r>
              <a:rPr lang="fr-FR" sz="800" b="0" i="1" dirty="0" err="1">
                <a:solidFill>
                  <a:schemeClr val="accent6"/>
                </a:solidFill>
              </a:rPr>
              <a:t>Assessment</a:t>
            </a:r>
            <a:r>
              <a:rPr lang="fr-FR" sz="800" b="0" i="1" dirty="0">
                <a:solidFill>
                  <a:schemeClr val="accent6"/>
                </a:solidFill>
              </a:rPr>
              <a:t> of </a:t>
            </a:r>
            <a:r>
              <a:rPr lang="fr-FR" sz="800" b="0" i="1" dirty="0" err="1">
                <a:solidFill>
                  <a:schemeClr val="accent6"/>
                </a:solidFill>
              </a:rPr>
              <a:t>Dentil</a:t>
            </a:r>
            <a:r>
              <a:rPr lang="fr-FR" sz="800" b="0" i="1" dirty="0">
                <a:solidFill>
                  <a:schemeClr val="accent6"/>
                </a:solidFill>
              </a:rPr>
              <a:t> </a:t>
            </a:r>
            <a:r>
              <a:rPr lang="fr-FR" sz="800" b="0" i="1" dirty="0" err="1">
                <a:solidFill>
                  <a:schemeClr val="accent6"/>
                </a:solidFill>
              </a:rPr>
              <a:t>Removal</a:t>
            </a:r>
            <a:r>
              <a:rPr lang="fr-FR" sz="800" b="0" i="1" dirty="0">
                <a:solidFill>
                  <a:schemeClr val="accent6"/>
                </a:solidFill>
              </a:rPr>
              <a:t> </a:t>
            </a:r>
            <a:r>
              <a:rPr lang="fr-FR" sz="800" b="0" i="1" dirty="0" err="1">
                <a:solidFill>
                  <a:schemeClr val="accent6"/>
                </a:solidFill>
              </a:rPr>
              <a:t>Following</a:t>
            </a:r>
            <a:r>
              <a:rPr lang="fr-FR" sz="800" b="0" i="1" dirty="0">
                <a:solidFill>
                  <a:schemeClr val="accent6"/>
                </a:solidFill>
              </a:rPr>
              <a:t> Passive </a:t>
            </a:r>
            <a:r>
              <a:rPr lang="fr-FR" sz="800" b="0" i="1" dirty="0" err="1">
                <a:solidFill>
                  <a:schemeClr val="accent6"/>
                </a:solidFill>
              </a:rPr>
              <a:t>Ultrasonic</a:t>
            </a:r>
            <a:r>
              <a:rPr lang="fr-FR" sz="800" b="0" i="1" dirty="0">
                <a:solidFill>
                  <a:schemeClr val="accent6"/>
                </a:solidFill>
              </a:rPr>
              <a:t> Irrigation</a:t>
            </a:r>
            <a:endParaRPr lang="en-US" sz="800" b="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sz="800" b="0" i="1" dirty="0">
                <a:solidFill>
                  <a:schemeClr val="accent6"/>
                </a:solidFill>
              </a:rPr>
              <a:t>Medical University of South Carolina, Charleston, SC</a:t>
            </a:r>
          </a:p>
          <a:p>
            <a:pPr marL="0" indent="0">
              <a:buNone/>
            </a:pPr>
            <a:r>
              <a:rPr lang="en-US" sz="800" b="0" i="1" dirty="0">
                <a:solidFill>
                  <a:schemeClr val="accent6"/>
                </a:solidFill>
              </a:rPr>
              <a:t>V.J. BALL, D.D.S, M.E. LEVITAN, D.D.S, 2016</a:t>
            </a:r>
            <a:r>
              <a:rPr lang="en-US" sz="800" b="0" dirty="0">
                <a:solidFill>
                  <a:schemeClr val="tx1"/>
                </a:solidFill>
              </a:rPr>
              <a:t/>
            </a:r>
            <a:br>
              <a:rPr lang="en-US" sz="800" b="0" dirty="0">
                <a:solidFill>
                  <a:schemeClr val="tx1"/>
                </a:solidFill>
              </a:rPr>
            </a:br>
            <a:endParaRPr lang="en-US" sz="8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6" name="Pfeil nach rechts 5"/>
          <p:cNvSpPr/>
          <p:nvPr/>
        </p:nvSpPr>
        <p:spPr bwMode="auto">
          <a:xfrm>
            <a:off x="971600" y="2630260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979984" y="2940834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Pfeil nach rechts 7"/>
          <p:cNvSpPr/>
          <p:nvPr/>
        </p:nvSpPr>
        <p:spPr bwMode="auto">
          <a:xfrm>
            <a:off x="981774" y="3218377"/>
            <a:ext cx="144016" cy="14849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458734" y="274754"/>
            <a:ext cx="6489530" cy="345959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  <p:sp>
        <p:nvSpPr>
          <p:cNvPr id="13" name="Pfeil nach rechts 12"/>
          <p:cNvSpPr/>
          <p:nvPr/>
        </p:nvSpPr>
        <p:spPr bwMode="auto">
          <a:xfrm>
            <a:off x="979984" y="2319686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Pfeil nach rechts 13"/>
          <p:cNvSpPr/>
          <p:nvPr/>
        </p:nvSpPr>
        <p:spPr bwMode="auto">
          <a:xfrm>
            <a:off x="971600" y="4375982"/>
            <a:ext cx="144016" cy="14849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76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solidFill>
                  <a:schemeClr val="accent6"/>
                </a:solidFill>
              </a:rPr>
              <a:t>Comfort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200" dirty="0">
                <a:solidFill>
                  <a:schemeClr val="accent6"/>
                </a:solidFill>
              </a:rPr>
              <a:t>Is </a:t>
            </a:r>
            <a:r>
              <a:rPr lang="fr-FR" sz="2200" dirty="0" err="1">
                <a:solidFill>
                  <a:schemeClr val="accent6"/>
                </a:solidFill>
              </a:rPr>
              <a:t>it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uncomfortable</a:t>
            </a:r>
            <a:r>
              <a:rPr lang="fr-FR" sz="2200" dirty="0">
                <a:solidFill>
                  <a:schemeClr val="accent6"/>
                </a:solidFill>
              </a:rPr>
              <a:t> for the patient </a:t>
            </a:r>
            <a:r>
              <a:rPr lang="fr-FR" sz="2200" dirty="0" err="1">
                <a:solidFill>
                  <a:schemeClr val="accent6"/>
                </a:solidFill>
              </a:rPr>
              <a:t>like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scaling</a:t>
            </a:r>
            <a:r>
              <a:rPr lang="fr-FR" sz="2200" dirty="0">
                <a:solidFill>
                  <a:schemeClr val="accent6"/>
                </a:solidFill>
              </a:rPr>
              <a:t> of </a:t>
            </a:r>
            <a:r>
              <a:rPr lang="fr-FR" sz="2200" dirty="0" err="1">
                <a:solidFill>
                  <a:schemeClr val="accent6"/>
                </a:solidFill>
              </a:rPr>
              <a:t>teeth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smtClean="0">
                <a:solidFill>
                  <a:schemeClr val="accent6"/>
                </a:solidFill>
              </a:rPr>
              <a:t>?</a:t>
            </a:r>
          </a:p>
          <a:p>
            <a:pPr marL="0" indent="0">
              <a:buNone/>
            </a:pPr>
            <a:endParaRPr lang="fr-FR" sz="1100" dirty="0">
              <a:solidFill>
                <a:schemeClr val="accent6"/>
              </a:solidFill>
            </a:endParaRPr>
          </a:p>
          <a:p>
            <a:pPr marL="0" lvl="0" indent="0" algn="just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Even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if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EndoUltra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based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on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same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technology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as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teeth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scaling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devices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ultrasounds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principles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are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quite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different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  <a:defRPr/>
            </a:pPr>
            <a:endParaRPr lang="fr-FR" altLang="fr-FR" sz="8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Scaling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device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desired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effect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physical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contact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between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tip and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tooth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in a dry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environment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  <a:defRPr/>
            </a:pPr>
            <a:endParaRPr lang="fr-FR" altLang="fr-FR" sz="8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 algn="just">
              <a:buNone/>
              <a:defRPr/>
            </a:pP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EndoUltra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active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effect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due to the propagation of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ultrasounds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in an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aqueous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medium,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without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physical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contact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between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tip and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canal’s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wall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Tip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limited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a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transducer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role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ultrasounds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generator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and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liquid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(irrigant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457200" lvl="1" indent="0" algn="just">
              <a:buNone/>
              <a:defRPr/>
            </a:pPr>
            <a:endParaRPr lang="fr-FR" altLang="fr-FR" sz="8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frequency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(40kHz)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not audible by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human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beings</a:t>
            </a: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Pfeil nach rechts 5"/>
          <p:cNvSpPr/>
          <p:nvPr/>
        </p:nvSpPr>
        <p:spPr bwMode="auto">
          <a:xfrm>
            <a:off x="751056" y="2687389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778488" y="3444825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Pfeil nach rechts 7"/>
          <p:cNvSpPr/>
          <p:nvPr/>
        </p:nvSpPr>
        <p:spPr bwMode="auto">
          <a:xfrm>
            <a:off x="778592" y="4166839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778592" y="5017044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458734" y="274754"/>
            <a:ext cx="6489530" cy="345959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23319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solidFill>
                  <a:schemeClr val="accent6"/>
                </a:solidFill>
              </a:rPr>
              <a:t>Clinical </a:t>
            </a:r>
            <a:r>
              <a:rPr lang="de-DE" sz="2400" dirty="0" err="1" smtClean="0">
                <a:solidFill>
                  <a:schemeClr val="accent6"/>
                </a:solidFill>
              </a:rPr>
              <a:t>Outcomes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8488" y="1972056"/>
            <a:ext cx="8164512" cy="4114800"/>
          </a:xfrm>
        </p:spPr>
        <p:txBody>
          <a:bodyPr/>
          <a:lstStyle/>
          <a:p>
            <a:pPr marL="0" indent="0">
              <a:buNone/>
            </a:pPr>
            <a:r>
              <a:rPr lang="fr-FR" sz="2200" dirty="0" err="1">
                <a:solidFill>
                  <a:schemeClr val="accent6"/>
                </a:solidFill>
              </a:rPr>
              <a:t>Why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would</a:t>
            </a:r>
            <a:r>
              <a:rPr lang="fr-FR" sz="2200" dirty="0">
                <a:solidFill>
                  <a:schemeClr val="accent6"/>
                </a:solidFill>
              </a:rPr>
              <a:t> I use an </a:t>
            </a:r>
            <a:r>
              <a:rPr lang="fr-FR" sz="2200" dirty="0" err="1">
                <a:solidFill>
                  <a:schemeClr val="accent6"/>
                </a:solidFill>
              </a:rPr>
              <a:t>additional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device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while</a:t>
            </a:r>
            <a:r>
              <a:rPr lang="fr-FR" sz="2200" dirty="0">
                <a:solidFill>
                  <a:schemeClr val="accent6"/>
                </a:solidFill>
              </a:rPr>
              <a:t> I </a:t>
            </a:r>
            <a:r>
              <a:rPr lang="fr-FR" sz="2200" dirty="0" err="1">
                <a:solidFill>
                  <a:schemeClr val="accent6"/>
                </a:solidFill>
              </a:rPr>
              <a:t>already</a:t>
            </a:r>
            <a:r>
              <a:rPr lang="fr-FR" sz="2200" dirty="0">
                <a:solidFill>
                  <a:schemeClr val="accent6"/>
                </a:solidFill>
              </a:rPr>
              <a:t> has a multi-</a:t>
            </a:r>
            <a:r>
              <a:rPr lang="fr-FR" sz="2200" dirty="0" err="1">
                <a:solidFill>
                  <a:schemeClr val="accent6"/>
                </a:solidFill>
              </a:rPr>
              <a:t>functions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ultrasounds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generator</a:t>
            </a:r>
            <a:r>
              <a:rPr lang="fr-FR" sz="2200" dirty="0">
                <a:solidFill>
                  <a:schemeClr val="accent6"/>
                </a:solidFill>
              </a:rPr>
              <a:t> (</a:t>
            </a:r>
            <a:r>
              <a:rPr lang="fr-FR" sz="2200" dirty="0" err="1">
                <a:solidFill>
                  <a:schemeClr val="accent6"/>
                </a:solidFill>
              </a:rPr>
              <a:t>scaling</a:t>
            </a:r>
            <a:r>
              <a:rPr lang="fr-FR" sz="2200" dirty="0">
                <a:solidFill>
                  <a:schemeClr val="accent6"/>
                </a:solidFill>
              </a:rPr>
              <a:t>…) </a:t>
            </a:r>
            <a:r>
              <a:rPr lang="fr-FR" sz="2200" dirty="0" smtClean="0">
                <a:solidFill>
                  <a:schemeClr val="accent6"/>
                </a:solidFill>
              </a:rPr>
              <a:t>?</a:t>
            </a:r>
          </a:p>
          <a:p>
            <a:pPr marL="0" indent="0">
              <a:buNone/>
            </a:pPr>
            <a:endParaRPr lang="fr-FR" sz="1100" dirty="0">
              <a:solidFill>
                <a:schemeClr val="accent6"/>
              </a:solidFill>
            </a:endParaRPr>
          </a:p>
          <a:p>
            <a:pPr marL="0" lvl="0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EndoUltra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dedicated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device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for activation ONLY,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used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after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shaping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It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has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been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specifically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designed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purpose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always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at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your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fingertips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and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does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not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require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specific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settings.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Frequency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-set,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only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have to switch on. The tip has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bent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easily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access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posterior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teeth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and taper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adapted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the final taper of the 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canal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after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shaping</a:t>
            </a: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endParaRPr lang="fr-FR" altLang="fr-FR" sz="8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A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multi-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function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ultrasounds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generator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requires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right power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set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before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use, and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adapt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tip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itself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Setting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too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much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power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may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damage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tooth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structure</a:t>
            </a:r>
          </a:p>
          <a:p>
            <a:pPr lvl="0">
              <a:defRPr/>
            </a:pPr>
            <a:endParaRPr lang="fr-FR" altLang="fr-FR" sz="2400" dirty="0">
              <a:solidFill>
                <a:srgbClr val="FFFFFF">
                  <a:lumMod val="50000"/>
                </a:srgb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6" name="Pfeil nach rechts 5"/>
          <p:cNvSpPr/>
          <p:nvPr/>
        </p:nvSpPr>
        <p:spPr bwMode="auto">
          <a:xfrm>
            <a:off x="688192" y="3024564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755576" y="4653136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Image 3"/>
          <p:cNvPicPr>
            <a:picLocks noChangeAspect="1"/>
          </p:cNvPicPr>
          <p:nvPr/>
        </p:nvPicPr>
        <p:blipFill rotWithShape="1">
          <a:blip r:embed="rId2"/>
          <a:srcRect t="20323"/>
          <a:stretch/>
        </p:blipFill>
        <p:spPr>
          <a:xfrm>
            <a:off x="6444208" y="5318281"/>
            <a:ext cx="1716162" cy="835631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 bwMode="auto">
          <a:xfrm>
            <a:off x="458734" y="274754"/>
            <a:ext cx="6489530" cy="345959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57294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6"/>
                </a:solidFill>
              </a:rPr>
              <a:t>Clinical </a:t>
            </a:r>
            <a:r>
              <a:rPr lang="de-DE" dirty="0" err="1" smtClean="0">
                <a:solidFill>
                  <a:schemeClr val="accent6"/>
                </a:solidFill>
              </a:rPr>
              <a:t>Outcomes</a:t>
            </a:r>
            <a:endParaRPr lang="de-DE" dirty="0">
              <a:solidFill>
                <a:schemeClr val="accent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400" dirty="0">
                <a:solidFill>
                  <a:schemeClr val="accent6"/>
                </a:solidFill>
              </a:rPr>
              <a:t>Is </a:t>
            </a:r>
            <a:r>
              <a:rPr lang="fr-FR" sz="2400" dirty="0" err="1">
                <a:solidFill>
                  <a:schemeClr val="accent6"/>
                </a:solidFill>
              </a:rPr>
              <a:t>EndoUltra</a:t>
            </a:r>
            <a:r>
              <a:rPr lang="fr-FR" sz="2400" dirty="0">
                <a:solidFill>
                  <a:schemeClr val="accent6"/>
                </a:solidFill>
              </a:rPr>
              <a:t> as </a:t>
            </a:r>
            <a:r>
              <a:rPr lang="fr-FR" sz="2400" dirty="0" err="1">
                <a:solidFill>
                  <a:schemeClr val="accent6"/>
                </a:solidFill>
              </a:rPr>
              <a:t>much</a:t>
            </a:r>
            <a:r>
              <a:rPr lang="fr-FR" sz="2400" dirty="0">
                <a:solidFill>
                  <a:schemeClr val="accent6"/>
                </a:solidFill>
              </a:rPr>
              <a:t> efficient as the </a:t>
            </a:r>
            <a:r>
              <a:rPr lang="fr-FR" sz="2400" dirty="0" err="1">
                <a:solidFill>
                  <a:schemeClr val="accent6"/>
                </a:solidFill>
              </a:rPr>
              <a:t>EndoActivator</a:t>
            </a:r>
            <a:r>
              <a:rPr lang="fr-FR" sz="2400" dirty="0">
                <a:solidFill>
                  <a:schemeClr val="accent6"/>
                </a:solidFill>
              </a:rPr>
              <a:t> </a:t>
            </a:r>
            <a:r>
              <a:rPr lang="fr-FR" sz="2400" dirty="0" smtClean="0">
                <a:solidFill>
                  <a:schemeClr val="accent6"/>
                </a:solidFill>
              </a:rPr>
              <a:t>?</a:t>
            </a:r>
          </a:p>
          <a:p>
            <a:pPr marL="0" indent="0">
              <a:buNone/>
            </a:pPr>
            <a:endParaRPr lang="fr-FR" sz="2000" dirty="0">
              <a:solidFill>
                <a:schemeClr val="accent6"/>
              </a:solidFill>
            </a:endParaRPr>
          </a:p>
          <a:p>
            <a:pPr marL="0" lvl="0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These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devices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are not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based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on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same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technologies and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clinical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are not the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same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Scientific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clinical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studies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proves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better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outcomes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EndoUltra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fr-FR" sz="800" b="0" dirty="0">
                <a:solidFill>
                  <a:schemeClr val="accent6"/>
                </a:solidFill>
              </a:rPr>
              <a:t>Publications</a:t>
            </a:r>
          </a:p>
          <a:p>
            <a:pPr marL="0" indent="0">
              <a:buNone/>
            </a:pPr>
            <a:r>
              <a:rPr lang="en-US" sz="800" b="0" dirty="0">
                <a:solidFill>
                  <a:schemeClr val="accent6"/>
                </a:solidFill>
              </a:rPr>
              <a:t>“Of the </a:t>
            </a:r>
            <a:r>
              <a:rPr lang="en-US" sz="800" b="0" dirty="0" err="1">
                <a:solidFill>
                  <a:schemeClr val="accent6"/>
                </a:solidFill>
              </a:rPr>
              <a:t>adjonction</a:t>
            </a:r>
            <a:r>
              <a:rPr lang="en-US" sz="800" b="0" dirty="0">
                <a:solidFill>
                  <a:schemeClr val="accent6"/>
                </a:solidFill>
              </a:rPr>
              <a:t> </a:t>
            </a:r>
            <a:r>
              <a:rPr lang="en-US" sz="800" b="0" dirty="0" err="1">
                <a:solidFill>
                  <a:schemeClr val="accent6"/>
                </a:solidFill>
              </a:rPr>
              <a:t>irrigant</a:t>
            </a:r>
            <a:r>
              <a:rPr lang="en-US" sz="800" b="0" dirty="0">
                <a:solidFill>
                  <a:schemeClr val="accent6"/>
                </a:solidFill>
              </a:rPr>
              <a:t> activators, the </a:t>
            </a:r>
            <a:r>
              <a:rPr lang="en-US" sz="800" b="0" dirty="0" err="1">
                <a:solidFill>
                  <a:schemeClr val="accent6"/>
                </a:solidFill>
              </a:rPr>
              <a:t>EndoUltra</a:t>
            </a:r>
            <a:r>
              <a:rPr lang="en-US" sz="800" b="0" dirty="0">
                <a:solidFill>
                  <a:schemeClr val="accent6"/>
                </a:solidFill>
              </a:rPr>
              <a:t> opened 94%, 117% and 26% more tubules in the apex, middle, and coronal thirds respectively, than the </a:t>
            </a:r>
            <a:r>
              <a:rPr lang="en-US" sz="800" b="0" dirty="0" err="1">
                <a:solidFill>
                  <a:schemeClr val="accent6"/>
                </a:solidFill>
              </a:rPr>
              <a:t>EndoActivator</a:t>
            </a:r>
            <a:r>
              <a:rPr lang="en-US" sz="800" b="0" dirty="0">
                <a:solidFill>
                  <a:schemeClr val="accent6"/>
                </a:solidFill>
              </a:rPr>
              <a:t>”, “The </a:t>
            </a:r>
            <a:r>
              <a:rPr lang="en-US" sz="800" b="0" dirty="0" err="1">
                <a:solidFill>
                  <a:schemeClr val="accent6"/>
                </a:solidFill>
              </a:rPr>
              <a:t>EndoUltra</a:t>
            </a:r>
            <a:r>
              <a:rPr lang="en-US" sz="800" b="0" dirty="0">
                <a:solidFill>
                  <a:schemeClr val="accent6"/>
                </a:solidFill>
              </a:rPr>
              <a:t> cleaned canals more effectively than the </a:t>
            </a:r>
            <a:r>
              <a:rPr lang="en-US" sz="800" b="0" dirty="0" err="1">
                <a:solidFill>
                  <a:schemeClr val="accent6"/>
                </a:solidFill>
              </a:rPr>
              <a:t>EndoActivator</a:t>
            </a:r>
            <a:r>
              <a:rPr lang="en-US" sz="800" b="0" dirty="0">
                <a:solidFill>
                  <a:schemeClr val="accent6"/>
                </a:solidFill>
              </a:rPr>
              <a:t> and conventional irrigators”</a:t>
            </a:r>
          </a:p>
          <a:p>
            <a:pPr marL="0" indent="0">
              <a:buNone/>
            </a:pPr>
            <a:r>
              <a:rPr lang="en-US" sz="800" b="0" i="1" dirty="0">
                <a:solidFill>
                  <a:schemeClr val="accent6"/>
                </a:solidFill>
              </a:rPr>
              <a:t>Alex Johnson, </a:t>
            </a:r>
            <a:r>
              <a:rPr lang="en-US" sz="800" b="0" i="1" dirty="0" err="1">
                <a:solidFill>
                  <a:schemeClr val="accent6"/>
                </a:solidFill>
              </a:rPr>
              <a:t>Msc</a:t>
            </a:r>
            <a:r>
              <a:rPr lang="en-US" sz="800" b="0" i="1" dirty="0">
                <a:solidFill>
                  <a:schemeClr val="accent6"/>
                </a:solidFill>
              </a:rPr>
              <a:t>, </a:t>
            </a:r>
            <a:r>
              <a:rPr lang="en-US" sz="800" b="0" i="1" dirty="0" err="1">
                <a:solidFill>
                  <a:schemeClr val="accent6"/>
                </a:solidFill>
              </a:rPr>
              <a:t>Joh</a:t>
            </a:r>
            <a:r>
              <a:rPr lang="en-US" sz="800" b="0" i="1" dirty="0">
                <a:solidFill>
                  <a:schemeClr val="accent6"/>
                </a:solidFill>
              </a:rPr>
              <a:t> </a:t>
            </a:r>
            <a:r>
              <a:rPr lang="en-US" sz="800" b="0" i="1" dirty="0" err="1">
                <a:solidFill>
                  <a:schemeClr val="accent6"/>
                </a:solidFill>
              </a:rPr>
              <a:t>Baeten</a:t>
            </a:r>
            <a:r>
              <a:rPr lang="en-US" sz="800" b="0" i="1" dirty="0">
                <a:solidFill>
                  <a:schemeClr val="accent6"/>
                </a:solidFill>
              </a:rPr>
              <a:t>, </a:t>
            </a:r>
            <a:r>
              <a:rPr lang="en-US" sz="800" b="0" i="1" dirty="0" err="1">
                <a:solidFill>
                  <a:schemeClr val="accent6"/>
                </a:solidFill>
              </a:rPr>
              <a:t>Msc</a:t>
            </a:r>
            <a:r>
              <a:rPr lang="en-US" sz="800" b="0" i="1" dirty="0">
                <a:solidFill>
                  <a:schemeClr val="accent6"/>
                </a:solidFill>
              </a:rPr>
              <a:t>, Dr. </a:t>
            </a:r>
            <a:r>
              <a:rPr lang="en-US" sz="800" b="0" i="1" dirty="0" err="1">
                <a:solidFill>
                  <a:schemeClr val="accent6"/>
                </a:solidFill>
              </a:rPr>
              <a:t>Upendra</a:t>
            </a:r>
            <a:r>
              <a:rPr lang="en-US" sz="800" b="0" i="1" dirty="0">
                <a:solidFill>
                  <a:schemeClr val="accent6"/>
                </a:solidFill>
              </a:rPr>
              <a:t> </a:t>
            </a:r>
            <a:r>
              <a:rPr lang="en-US" sz="800" b="0" i="1" dirty="0" err="1">
                <a:solidFill>
                  <a:schemeClr val="accent6"/>
                </a:solidFill>
              </a:rPr>
              <a:t>Hoshing</a:t>
            </a:r>
            <a:r>
              <a:rPr lang="en-US" sz="800" b="0" i="1" dirty="0">
                <a:solidFill>
                  <a:schemeClr val="accent6"/>
                </a:solidFill>
              </a:rPr>
              <a:t>, 2017</a:t>
            </a:r>
          </a:p>
          <a:p>
            <a:pPr marL="0" indent="0">
              <a:buNone/>
            </a:pPr>
            <a:endParaRPr lang="en-US" sz="800" b="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fr-FR" sz="800" b="0" dirty="0">
                <a:solidFill>
                  <a:schemeClr val="accent6"/>
                </a:solidFill>
              </a:rPr>
              <a:t>4. </a:t>
            </a:r>
            <a:r>
              <a:rPr lang="en-US" sz="800" b="0" dirty="0">
                <a:solidFill>
                  <a:schemeClr val="accent6"/>
                </a:solidFill>
              </a:rPr>
              <a:t>“</a:t>
            </a:r>
            <a:r>
              <a:rPr lang="en-US" sz="800" b="0" dirty="0" err="1">
                <a:solidFill>
                  <a:schemeClr val="accent6"/>
                </a:solidFill>
              </a:rPr>
              <a:t>Endoultra</a:t>
            </a:r>
            <a:r>
              <a:rPr lang="en-US" sz="800" b="0" dirty="0">
                <a:solidFill>
                  <a:schemeClr val="accent6"/>
                </a:solidFill>
              </a:rPr>
              <a:t> ultrasonic activation of 3% </a:t>
            </a:r>
            <a:r>
              <a:rPr lang="en-US" sz="800" b="0" dirty="0" err="1">
                <a:solidFill>
                  <a:schemeClr val="accent6"/>
                </a:solidFill>
              </a:rPr>
              <a:t>NaOCl</a:t>
            </a:r>
            <a:r>
              <a:rPr lang="en-US" sz="800" b="0" dirty="0">
                <a:solidFill>
                  <a:schemeClr val="accent6"/>
                </a:solidFill>
              </a:rPr>
              <a:t> produces lower bacteria count and turbidity after treatment and after </a:t>
            </a:r>
            <a:r>
              <a:rPr lang="en-US" sz="800" b="0" dirty="0" err="1">
                <a:solidFill>
                  <a:schemeClr val="accent6"/>
                </a:solidFill>
              </a:rPr>
              <a:t>reincubation</a:t>
            </a:r>
            <a:r>
              <a:rPr lang="en-US" sz="800" b="0" dirty="0">
                <a:solidFill>
                  <a:schemeClr val="accent6"/>
                </a:solidFill>
              </a:rPr>
              <a:t> of 24 hours than sonic or no activation”</a:t>
            </a:r>
          </a:p>
          <a:p>
            <a:pPr marL="0" indent="0">
              <a:buNone/>
            </a:pPr>
            <a:r>
              <a:rPr lang="en-US" sz="800" b="0" i="1" dirty="0">
                <a:solidFill>
                  <a:schemeClr val="accent6"/>
                </a:solidFill>
              </a:rPr>
              <a:t>Dr. Eugenio </a:t>
            </a:r>
            <a:r>
              <a:rPr lang="en-US" sz="800" b="0" i="1" dirty="0" err="1">
                <a:solidFill>
                  <a:schemeClr val="accent6"/>
                </a:solidFill>
              </a:rPr>
              <a:t>Pedullà</a:t>
            </a:r>
            <a:r>
              <a:rPr lang="en-US" sz="800" b="0" i="1" dirty="0">
                <a:solidFill>
                  <a:schemeClr val="accent6"/>
                </a:solidFill>
              </a:rPr>
              <a:t>, 2016 </a:t>
            </a:r>
          </a:p>
          <a:p>
            <a:pPr marL="0" indent="0">
              <a:buNone/>
            </a:pPr>
            <a:r>
              <a:rPr lang="fr-FR" sz="800" b="0" i="1" dirty="0" err="1">
                <a:solidFill>
                  <a:schemeClr val="accent6"/>
                </a:solidFill>
              </a:rPr>
              <a:t>Immediate</a:t>
            </a:r>
            <a:r>
              <a:rPr lang="fr-FR" sz="800" b="0" i="1" dirty="0">
                <a:solidFill>
                  <a:schemeClr val="accent6"/>
                </a:solidFill>
              </a:rPr>
              <a:t> and </a:t>
            </a:r>
            <a:r>
              <a:rPr lang="fr-FR" sz="800" b="0" i="1" dirty="0" err="1">
                <a:solidFill>
                  <a:schemeClr val="accent6"/>
                </a:solidFill>
              </a:rPr>
              <a:t>residual</a:t>
            </a:r>
            <a:r>
              <a:rPr lang="fr-FR" sz="800" b="0" i="1" dirty="0">
                <a:solidFill>
                  <a:schemeClr val="accent6"/>
                </a:solidFill>
              </a:rPr>
              <a:t> </a:t>
            </a:r>
            <a:r>
              <a:rPr lang="fr-FR" sz="800" b="0" i="1" dirty="0" err="1">
                <a:solidFill>
                  <a:schemeClr val="accent6"/>
                </a:solidFill>
              </a:rPr>
              <a:t>antimicrobial</a:t>
            </a:r>
            <a:r>
              <a:rPr lang="fr-FR" sz="800" b="0" i="1" dirty="0">
                <a:solidFill>
                  <a:schemeClr val="accent6"/>
                </a:solidFill>
              </a:rPr>
              <a:t> </a:t>
            </a:r>
            <a:r>
              <a:rPr lang="fr-FR" sz="800" b="0" i="1" dirty="0" err="1">
                <a:solidFill>
                  <a:schemeClr val="accent6"/>
                </a:solidFill>
              </a:rPr>
              <a:t>efficacy</a:t>
            </a:r>
            <a:r>
              <a:rPr lang="fr-FR" sz="800" b="0" i="1" dirty="0">
                <a:solidFill>
                  <a:schemeClr val="accent6"/>
                </a:solidFill>
              </a:rPr>
              <a:t> of irrigants </a:t>
            </a:r>
            <a:r>
              <a:rPr lang="fr-FR" sz="800" b="0" i="1" dirty="0" err="1">
                <a:solidFill>
                  <a:schemeClr val="accent6"/>
                </a:solidFill>
              </a:rPr>
              <a:t>activated</a:t>
            </a:r>
            <a:r>
              <a:rPr lang="fr-FR" sz="800" b="0" i="1" dirty="0">
                <a:solidFill>
                  <a:schemeClr val="accent6"/>
                </a:solidFill>
              </a:rPr>
              <a:t> by </a:t>
            </a:r>
            <a:r>
              <a:rPr lang="fr-FR" sz="800" b="0" i="1" dirty="0" err="1">
                <a:solidFill>
                  <a:schemeClr val="accent6"/>
                </a:solidFill>
              </a:rPr>
              <a:t>cordless</a:t>
            </a:r>
            <a:r>
              <a:rPr lang="fr-FR" sz="800" b="0" i="1" dirty="0">
                <a:solidFill>
                  <a:schemeClr val="accent6"/>
                </a:solidFill>
              </a:rPr>
              <a:t> </a:t>
            </a:r>
            <a:r>
              <a:rPr lang="fr-FR" sz="800" b="0" i="1" dirty="0" err="1">
                <a:solidFill>
                  <a:schemeClr val="accent6"/>
                </a:solidFill>
              </a:rPr>
              <a:t>sonic</a:t>
            </a:r>
            <a:r>
              <a:rPr lang="fr-FR" sz="800" b="0" i="1" dirty="0">
                <a:solidFill>
                  <a:schemeClr val="accent6"/>
                </a:solidFill>
              </a:rPr>
              <a:t> or </a:t>
            </a:r>
            <a:r>
              <a:rPr lang="fr-FR" sz="800" b="0" i="1" dirty="0" err="1">
                <a:solidFill>
                  <a:schemeClr val="accent6"/>
                </a:solidFill>
              </a:rPr>
              <a:t>ultrasonic</a:t>
            </a:r>
            <a:r>
              <a:rPr lang="fr-FR" sz="800" b="0" i="1" dirty="0">
                <a:solidFill>
                  <a:schemeClr val="accent6"/>
                </a:solidFill>
              </a:rPr>
              <a:t> </a:t>
            </a:r>
            <a:r>
              <a:rPr lang="fr-FR" sz="800" b="0" i="1" dirty="0" err="1">
                <a:solidFill>
                  <a:schemeClr val="accent6"/>
                </a:solidFill>
              </a:rPr>
              <a:t>devices</a:t>
            </a:r>
            <a:r>
              <a:rPr lang="fr-FR" sz="800" b="0" i="1" dirty="0">
                <a:solidFill>
                  <a:schemeClr val="accent6"/>
                </a:solidFill>
              </a:rPr>
              <a:t>: an ex-vivo </a:t>
            </a:r>
            <a:r>
              <a:rPr lang="fr-FR" sz="800" b="0" i="1" dirty="0" err="1">
                <a:solidFill>
                  <a:schemeClr val="accent6"/>
                </a:solidFill>
              </a:rPr>
              <a:t>study</a:t>
            </a:r>
            <a:endParaRPr lang="fr-FR" sz="800" b="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sz="800" b="0" dirty="0">
                <a:solidFill>
                  <a:schemeClr val="tx1"/>
                </a:solidFill>
              </a:rPr>
              <a:t/>
            </a:r>
            <a:br>
              <a:rPr lang="en-US" sz="800" b="0" dirty="0">
                <a:solidFill>
                  <a:schemeClr val="tx1"/>
                </a:solidFill>
              </a:rPr>
            </a:br>
            <a:endParaRPr lang="en-US" sz="800" b="0" dirty="0">
              <a:solidFill>
                <a:schemeClr val="tx1"/>
              </a:solidFill>
            </a:endParaRPr>
          </a:p>
          <a:p>
            <a:pPr marL="0" indent="0">
              <a:buFontTx/>
              <a:buNone/>
              <a:defRPr/>
            </a:pPr>
            <a:endParaRPr lang="fr-FR" sz="1600" dirty="0">
              <a:solidFill>
                <a:srgbClr val="7186A5"/>
              </a:solidFill>
            </a:endParaRPr>
          </a:p>
          <a:p>
            <a:pPr marL="0" lvl="0" indent="0">
              <a:buNone/>
              <a:defRPr/>
            </a:pPr>
            <a:endParaRPr lang="fr-FR" altLang="fr-FR" sz="1600" b="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Pfeil nach rechts 5"/>
          <p:cNvSpPr/>
          <p:nvPr/>
        </p:nvSpPr>
        <p:spPr bwMode="auto">
          <a:xfrm>
            <a:off x="683568" y="2852936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689336" y="3429000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458734" y="274754"/>
            <a:ext cx="6489530" cy="345959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259535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solidFill>
                  <a:schemeClr val="accent6"/>
                </a:solidFill>
              </a:rPr>
              <a:t>Clinical </a:t>
            </a:r>
            <a:r>
              <a:rPr lang="de-DE" sz="2400" dirty="0" err="1" smtClean="0">
                <a:solidFill>
                  <a:schemeClr val="accent6"/>
                </a:solidFill>
              </a:rPr>
              <a:t>Outcomes</a:t>
            </a:r>
            <a:endParaRPr lang="de-DE" sz="2400" dirty="0">
              <a:solidFill>
                <a:schemeClr val="accent6"/>
              </a:solidFill>
            </a:endParaRP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1988840"/>
            <a:ext cx="6721422" cy="38179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4594380"/>
            <a:ext cx="1306794" cy="1053791"/>
          </a:xfrm>
          <a:prstGeom prst="rect">
            <a:avLst/>
          </a:prstGeom>
        </p:spPr>
      </p:pic>
      <p:pic>
        <p:nvPicPr>
          <p:cNvPr id="10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7958" y="4592359"/>
            <a:ext cx="1213879" cy="1055812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 bwMode="auto">
          <a:xfrm>
            <a:off x="458734" y="274754"/>
            <a:ext cx="6489530" cy="345959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246172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1">
            <a:extLst>
              <a:ext uri="{FF2B5EF4-FFF2-40B4-BE49-F238E27FC236}">
                <a16:creationId xmlns:a16="http://schemas.microsoft.com/office/drawing/2014/main" xmlns="" id="{9D3E30DF-4F9D-4D5B-9110-CB46BA5063F2}"/>
              </a:ext>
            </a:extLst>
          </p:cNvPr>
          <p:cNvGrpSpPr/>
          <p:nvPr/>
        </p:nvGrpSpPr>
        <p:grpSpPr>
          <a:xfrm>
            <a:off x="3347864" y="4143924"/>
            <a:ext cx="5052890" cy="715581"/>
            <a:chOff x="6102442" y="1483456"/>
            <a:chExt cx="6737186" cy="954108"/>
          </a:xfrm>
        </p:grpSpPr>
        <p:sp>
          <p:nvSpPr>
            <p:cNvPr id="15" name="TextBox 12">
              <a:extLst>
                <a:ext uri="{FF2B5EF4-FFF2-40B4-BE49-F238E27FC236}">
                  <a16:creationId xmlns:a16="http://schemas.microsoft.com/office/drawing/2014/main" xmlns="" id="{5A5757E4-1723-4073-9FC5-1D351F20A151}"/>
                </a:ext>
              </a:extLst>
            </p:cNvPr>
            <p:cNvSpPr txBox="1"/>
            <p:nvPr/>
          </p:nvSpPr>
          <p:spPr>
            <a:xfrm>
              <a:off x="7083549" y="1683677"/>
              <a:ext cx="5756079" cy="677108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de-DE" altLang="ko-KR" sz="2700" dirty="0" err="1" smtClean="0">
                  <a:solidFill>
                    <a:srgbClr val="99CC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Comfort</a:t>
              </a:r>
              <a:endParaRPr lang="en-US" altLang="ko-KR" sz="2700" dirty="0">
                <a:solidFill>
                  <a:srgbClr val="99CC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TextBox 13">
              <a:extLst>
                <a:ext uri="{FF2B5EF4-FFF2-40B4-BE49-F238E27FC236}">
                  <a16:creationId xmlns:a16="http://schemas.microsoft.com/office/drawing/2014/main" xmlns="" id="{D7B9AF74-CA02-49F9-88D7-98D77F70D10F}"/>
                </a:ext>
              </a:extLst>
            </p:cNvPr>
            <p:cNvSpPr txBox="1"/>
            <p:nvPr/>
          </p:nvSpPr>
          <p:spPr>
            <a:xfrm>
              <a:off x="6102442" y="1483456"/>
              <a:ext cx="981107" cy="954108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4050" dirty="0" smtClean="0">
                  <a:solidFill>
                    <a:srgbClr val="99CC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05</a:t>
              </a:r>
              <a:endParaRPr lang="ko-KR" altLang="en-US" sz="3300" dirty="0">
                <a:solidFill>
                  <a:srgbClr val="99CC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" name="Group 3">
            <a:extLst>
              <a:ext uri="{FF2B5EF4-FFF2-40B4-BE49-F238E27FC236}">
                <a16:creationId xmlns:a16="http://schemas.microsoft.com/office/drawing/2014/main" xmlns="" id="{7DA86C59-34F4-4919-9F69-A6D243DD90AF}"/>
              </a:ext>
            </a:extLst>
          </p:cNvPr>
          <p:cNvGrpSpPr/>
          <p:nvPr/>
        </p:nvGrpSpPr>
        <p:grpSpPr>
          <a:xfrm>
            <a:off x="614307" y="1580174"/>
            <a:ext cx="6208524" cy="715581"/>
            <a:chOff x="6102442" y="1483456"/>
            <a:chExt cx="5474640" cy="1627205"/>
          </a:xfrm>
        </p:grpSpPr>
        <p:sp>
          <p:nvSpPr>
            <p:cNvPr id="7" name="TextBox 4">
              <a:extLst>
                <a:ext uri="{FF2B5EF4-FFF2-40B4-BE49-F238E27FC236}">
                  <a16:creationId xmlns:a16="http://schemas.microsoft.com/office/drawing/2014/main" xmlns="" id="{8591A18A-7559-4485-BC2C-6ACBBA9F87DF}"/>
                </a:ext>
              </a:extLst>
            </p:cNvPr>
            <p:cNvSpPr txBox="1"/>
            <p:nvPr/>
          </p:nvSpPr>
          <p:spPr>
            <a:xfrm>
              <a:off x="6915242" y="1877723"/>
              <a:ext cx="4661840" cy="1154789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en-US" altLang="ko-KR" sz="2700" dirty="0" smtClean="0">
                  <a:solidFill>
                    <a:srgbClr val="D0E5F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Protocol</a:t>
              </a:r>
              <a:endParaRPr lang="ko-KR" altLang="en-US" sz="2700" dirty="0">
                <a:solidFill>
                  <a:srgbClr val="D0E5F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TextBox 5">
              <a:extLst>
                <a:ext uri="{FF2B5EF4-FFF2-40B4-BE49-F238E27FC236}">
                  <a16:creationId xmlns:a16="http://schemas.microsoft.com/office/drawing/2014/main" xmlns="" id="{95E3BD7D-EEC6-41FC-867D-95F2B71346B3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162720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4050" dirty="0">
                  <a:solidFill>
                    <a:srgbClr val="D0E5F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01</a:t>
              </a:r>
              <a:endParaRPr lang="ko-KR" altLang="en-US" sz="3300" dirty="0">
                <a:solidFill>
                  <a:srgbClr val="D0E5F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0" name="Group 7">
            <a:extLst>
              <a:ext uri="{FF2B5EF4-FFF2-40B4-BE49-F238E27FC236}">
                <a16:creationId xmlns:a16="http://schemas.microsoft.com/office/drawing/2014/main" xmlns="" id="{51E7642E-CD93-4445-B49C-21F1CF8B80D1}"/>
              </a:ext>
            </a:extLst>
          </p:cNvPr>
          <p:cNvGrpSpPr/>
          <p:nvPr/>
        </p:nvGrpSpPr>
        <p:grpSpPr>
          <a:xfrm>
            <a:off x="1260527" y="2239878"/>
            <a:ext cx="6192404" cy="715581"/>
            <a:chOff x="6102442" y="1483456"/>
            <a:chExt cx="5437242" cy="954107"/>
          </a:xfrm>
        </p:grpSpPr>
        <p:sp>
          <p:nvSpPr>
            <p:cNvPr id="11" name="TextBox 8">
              <a:extLst>
                <a:ext uri="{FF2B5EF4-FFF2-40B4-BE49-F238E27FC236}">
                  <a16:creationId xmlns:a16="http://schemas.microsoft.com/office/drawing/2014/main" xmlns="" id="{EC79CA3D-1245-4812-BE2C-A17717D31459}"/>
                </a:ext>
              </a:extLst>
            </p:cNvPr>
            <p:cNvSpPr txBox="1"/>
            <p:nvPr/>
          </p:nvSpPr>
          <p:spPr>
            <a:xfrm>
              <a:off x="6877844" y="1690543"/>
              <a:ext cx="4661840" cy="677108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de-DE" altLang="ko-KR" sz="2700" dirty="0" smtClean="0">
                  <a:solidFill>
                    <a:srgbClr val="62B4E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Technology </a:t>
              </a:r>
              <a:r>
                <a:rPr lang="de-DE" altLang="ko-KR" sz="2700" dirty="0" err="1" smtClean="0">
                  <a:solidFill>
                    <a:srgbClr val="62B4E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of</a:t>
              </a:r>
              <a:r>
                <a:rPr lang="de-DE" altLang="ko-KR" sz="2700" dirty="0" smtClean="0">
                  <a:solidFill>
                    <a:srgbClr val="62B4E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altLang="ko-KR" sz="2700" dirty="0" err="1" smtClean="0">
                  <a:solidFill>
                    <a:srgbClr val="62B4E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the</a:t>
              </a:r>
              <a:r>
                <a:rPr lang="de-DE" altLang="ko-KR" sz="2700" dirty="0" smtClean="0">
                  <a:solidFill>
                    <a:srgbClr val="62B4E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altLang="ko-KR" sz="2700" dirty="0" err="1" smtClean="0">
                  <a:solidFill>
                    <a:srgbClr val="62B4E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tip</a:t>
              </a:r>
              <a:endParaRPr lang="ko-KR" altLang="en-US" sz="2700" dirty="0">
                <a:solidFill>
                  <a:srgbClr val="62B4EA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TextBox 9">
              <a:extLst>
                <a:ext uri="{FF2B5EF4-FFF2-40B4-BE49-F238E27FC236}">
                  <a16:creationId xmlns:a16="http://schemas.microsoft.com/office/drawing/2014/main" xmlns="" id="{F627DDE9-FE7C-4B7E-A047-E092B6A88859}"/>
                </a:ext>
              </a:extLst>
            </p:cNvPr>
            <p:cNvSpPr txBox="1"/>
            <p:nvPr/>
          </p:nvSpPr>
          <p:spPr>
            <a:xfrm>
              <a:off x="6102442" y="1483456"/>
              <a:ext cx="981106" cy="954107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4050" dirty="0">
                  <a:solidFill>
                    <a:srgbClr val="62B4E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02</a:t>
              </a:r>
              <a:endParaRPr lang="ko-KR" altLang="en-US" sz="3300" dirty="0">
                <a:solidFill>
                  <a:srgbClr val="62B4EA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1" name="TextBox 18">
            <a:extLst>
              <a:ext uri="{FF2B5EF4-FFF2-40B4-BE49-F238E27FC236}">
                <a16:creationId xmlns:a16="http://schemas.microsoft.com/office/drawing/2014/main" xmlns="" id="{042C12F7-AE9B-40D2-A6C4-2F1B6BC860EE}"/>
              </a:ext>
            </a:extLst>
          </p:cNvPr>
          <p:cNvSpPr txBox="1"/>
          <p:nvPr/>
        </p:nvSpPr>
        <p:spPr>
          <a:xfrm>
            <a:off x="614307" y="779394"/>
            <a:ext cx="374242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altLang="ko-KR" sz="3000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Table </a:t>
            </a:r>
            <a:r>
              <a:rPr lang="de-DE" altLang="ko-KR" sz="3000" dirty="0" err="1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altLang="ko-KR" sz="3000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ko-KR" sz="3000" dirty="0" err="1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content</a:t>
            </a:r>
            <a:endParaRPr lang="ko-KR" altLang="en-US" sz="3000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3" name="Group 11">
            <a:extLst>
              <a:ext uri="{FF2B5EF4-FFF2-40B4-BE49-F238E27FC236}">
                <a16:creationId xmlns:a16="http://schemas.microsoft.com/office/drawing/2014/main" xmlns="" id="{9D3E30DF-4F9D-4D5B-9110-CB46BA5063F2}"/>
              </a:ext>
            </a:extLst>
          </p:cNvPr>
          <p:cNvGrpSpPr/>
          <p:nvPr/>
        </p:nvGrpSpPr>
        <p:grpSpPr>
          <a:xfrm>
            <a:off x="2699792" y="3519991"/>
            <a:ext cx="5052890" cy="715581"/>
            <a:chOff x="6102442" y="1483456"/>
            <a:chExt cx="6737187" cy="954108"/>
          </a:xfrm>
        </p:grpSpPr>
        <p:sp>
          <p:nvSpPr>
            <p:cNvPr id="17" name="TextBox 12">
              <a:extLst>
                <a:ext uri="{FF2B5EF4-FFF2-40B4-BE49-F238E27FC236}">
                  <a16:creationId xmlns:a16="http://schemas.microsoft.com/office/drawing/2014/main" xmlns="" id="{5A5757E4-1723-4073-9FC5-1D351F20A151}"/>
                </a:ext>
              </a:extLst>
            </p:cNvPr>
            <p:cNvSpPr txBox="1"/>
            <p:nvPr/>
          </p:nvSpPr>
          <p:spPr>
            <a:xfrm>
              <a:off x="7083549" y="1683677"/>
              <a:ext cx="5756080" cy="677108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de-DE" altLang="ko-KR" sz="2700" dirty="0" err="1" smtClean="0">
                  <a:solidFill>
                    <a:srgbClr val="0033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Safety</a:t>
              </a:r>
              <a:endParaRPr lang="en-US" altLang="ko-KR" sz="2700" dirty="0">
                <a:solidFill>
                  <a:srgbClr val="00336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TextBox 13">
              <a:extLst>
                <a:ext uri="{FF2B5EF4-FFF2-40B4-BE49-F238E27FC236}">
                  <a16:creationId xmlns:a16="http://schemas.microsoft.com/office/drawing/2014/main" xmlns="" id="{D7B9AF74-CA02-49F9-88D7-98D77F70D10F}"/>
                </a:ext>
              </a:extLst>
            </p:cNvPr>
            <p:cNvSpPr txBox="1"/>
            <p:nvPr/>
          </p:nvSpPr>
          <p:spPr>
            <a:xfrm>
              <a:off x="6102442" y="1483456"/>
              <a:ext cx="981107" cy="954108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4050" dirty="0" smtClean="0">
                  <a:solidFill>
                    <a:srgbClr val="0033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04</a:t>
              </a:r>
              <a:endParaRPr lang="ko-KR" altLang="en-US" sz="3300" dirty="0">
                <a:solidFill>
                  <a:srgbClr val="00336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9" name="Group 11">
            <a:extLst>
              <a:ext uri="{FF2B5EF4-FFF2-40B4-BE49-F238E27FC236}">
                <a16:creationId xmlns:a16="http://schemas.microsoft.com/office/drawing/2014/main" xmlns="" id="{9D3E30DF-4F9D-4D5B-9110-CB46BA5063F2}"/>
              </a:ext>
            </a:extLst>
          </p:cNvPr>
          <p:cNvGrpSpPr/>
          <p:nvPr/>
        </p:nvGrpSpPr>
        <p:grpSpPr>
          <a:xfrm>
            <a:off x="2051720" y="2853718"/>
            <a:ext cx="5052890" cy="715581"/>
            <a:chOff x="6102442" y="1483456"/>
            <a:chExt cx="6737186" cy="954108"/>
          </a:xfrm>
        </p:grpSpPr>
        <p:sp>
          <p:nvSpPr>
            <p:cNvPr id="20" name="TextBox 12">
              <a:extLst>
                <a:ext uri="{FF2B5EF4-FFF2-40B4-BE49-F238E27FC236}">
                  <a16:creationId xmlns:a16="http://schemas.microsoft.com/office/drawing/2014/main" xmlns="" id="{5A5757E4-1723-4073-9FC5-1D351F20A151}"/>
                </a:ext>
              </a:extLst>
            </p:cNvPr>
            <p:cNvSpPr txBox="1"/>
            <p:nvPr/>
          </p:nvSpPr>
          <p:spPr>
            <a:xfrm>
              <a:off x="7083549" y="1683677"/>
              <a:ext cx="5756079" cy="677108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de-DE" altLang="ko-KR" sz="2700" dirty="0" smtClean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Life Cycle</a:t>
              </a:r>
              <a:endParaRPr lang="en-US" altLang="ko-KR" sz="27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TextBox 13">
              <a:extLst>
                <a:ext uri="{FF2B5EF4-FFF2-40B4-BE49-F238E27FC236}">
                  <a16:creationId xmlns:a16="http://schemas.microsoft.com/office/drawing/2014/main" xmlns="" id="{D7B9AF74-CA02-49F9-88D7-98D77F70D10F}"/>
                </a:ext>
              </a:extLst>
            </p:cNvPr>
            <p:cNvSpPr txBox="1"/>
            <p:nvPr/>
          </p:nvSpPr>
          <p:spPr>
            <a:xfrm>
              <a:off x="6102442" y="1483456"/>
              <a:ext cx="981107" cy="954108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4050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03</a:t>
              </a:r>
              <a:endParaRPr lang="ko-KR" altLang="en-US" sz="33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3" name="Group 11">
            <a:extLst>
              <a:ext uri="{FF2B5EF4-FFF2-40B4-BE49-F238E27FC236}">
                <a16:creationId xmlns:a16="http://schemas.microsoft.com/office/drawing/2014/main" xmlns="" id="{9D3E30DF-4F9D-4D5B-9110-CB46BA5063F2}"/>
              </a:ext>
            </a:extLst>
          </p:cNvPr>
          <p:cNvGrpSpPr/>
          <p:nvPr/>
        </p:nvGrpSpPr>
        <p:grpSpPr>
          <a:xfrm>
            <a:off x="4091110" y="4797739"/>
            <a:ext cx="5052890" cy="715581"/>
            <a:chOff x="6102442" y="1483456"/>
            <a:chExt cx="6737186" cy="954108"/>
          </a:xfrm>
        </p:grpSpPr>
        <p:sp>
          <p:nvSpPr>
            <p:cNvPr id="24" name="TextBox 12">
              <a:extLst>
                <a:ext uri="{FF2B5EF4-FFF2-40B4-BE49-F238E27FC236}">
                  <a16:creationId xmlns:a16="http://schemas.microsoft.com/office/drawing/2014/main" xmlns="" id="{5A5757E4-1723-4073-9FC5-1D351F20A151}"/>
                </a:ext>
              </a:extLst>
            </p:cNvPr>
            <p:cNvSpPr txBox="1"/>
            <p:nvPr/>
          </p:nvSpPr>
          <p:spPr>
            <a:xfrm>
              <a:off x="7083549" y="1683677"/>
              <a:ext cx="5756079" cy="677108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de-DE" altLang="ko-KR" sz="2700" dirty="0" smtClean="0">
                  <a:solidFill>
                    <a:srgbClr val="00AA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Clinical</a:t>
              </a:r>
              <a:r>
                <a:rPr lang="de-DE" altLang="ko-KR" sz="2700" dirty="0" smtClean="0">
                  <a:solidFill>
                    <a:srgbClr val="CCEC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de-DE" altLang="ko-KR" sz="2700" dirty="0" err="1" smtClean="0">
                  <a:solidFill>
                    <a:srgbClr val="00AA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Outcomes</a:t>
              </a:r>
              <a:endParaRPr lang="en-US" altLang="ko-KR" sz="2700" dirty="0">
                <a:solidFill>
                  <a:srgbClr val="00AA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13">
              <a:extLst>
                <a:ext uri="{FF2B5EF4-FFF2-40B4-BE49-F238E27FC236}">
                  <a16:creationId xmlns:a16="http://schemas.microsoft.com/office/drawing/2014/main" xmlns="" id="{D7B9AF74-CA02-49F9-88D7-98D77F70D10F}"/>
                </a:ext>
              </a:extLst>
            </p:cNvPr>
            <p:cNvSpPr txBox="1"/>
            <p:nvPr/>
          </p:nvSpPr>
          <p:spPr>
            <a:xfrm>
              <a:off x="6102442" y="1483456"/>
              <a:ext cx="981107" cy="954108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4050" dirty="0" smtClean="0">
                  <a:solidFill>
                    <a:srgbClr val="00AA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06</a:t>
              </a:r>
              <a:endParaRPr lang="ko-KR" altLang="en-US" sz="3300" dirty="0">
                <a:solidFill>
                  <a:srgbClr val="00AA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380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18788" y="1196752"/>
            <a:ext cx="1247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fr-FR" altLang="fr-FR" sz="2400" dirty="0">
                <a:solidFill>
                  <a:schemeClr val="accent6"/>
                </a:solidFill>
                <a:latin typeface="Calibri"/>
                <a:ea typeface="Calibri" panose="020F0502020204030204" pitchFamily="34" charset="0"/>
                <a:cs typeface="Times New Roman" panose="02020603050405020304" pitchFamily="18" charset="0"/>
              </a:rPr>
              <a:t>Updates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316414"/>
              </p:ext>
            </p:extLst>
          </p:nvPr>
        </p:nvGraphicFramePr>
        <p:xfrm>
          <a:off x="598488" y="1981200"/>
          <a:ext cx="8064897" cy="2961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661144"/>
                <a:gridCol w="6107609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accent6"/>
                          </a:solidFill>
                        </a:rPr>
                        <a:t>Time of change</a:t>
                      </a:r>
                      <a:endParaRPr 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accent6"/>
                          </a:solidFill>
                        </a:rPr>
                        <a:t>Version</a:t>
                      </a:r>
                      <a:endParaRPr 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accent6"/>
                          </a:solidFill>
                        </a:rPr>
                        <a:t>Change</a:t>
                      </a:r>
                      <a:endParaRPr 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2017, July 6</a:t>
                      </a:r>
                      <a:endParaRPr lang="en-US" sz="14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en-US" sz="14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14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14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Initial version</a:t>
                      </a:r>
                      <a:endParaRPr lang="en-US" sz="12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fr-FR" sz="14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2017, </a:t>
                      </a:r>
                      <a:r>
                        <a:rPr lang="fr-FR" sz="14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</a:t>
                      </a:r>
                      <a:r>
                        <a:rPr lang="fr-FR" sz="14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29</a:t>
                      </a:r>
                      <a:endParaRPr lang="en-US" sz="14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4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- 5-6 :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possibility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curve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uncurve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several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times the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tips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thanks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the new design and new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fr-FR" sz="12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- 9 : impact of new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tips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’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12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fr-FR" sz="14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2017, Sept 21</a:t>
                      </a:r>
                      <a:endParaRPr lang="en-US" sz="14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US" sz="14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- 6 : restrictions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regarding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possibility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unbent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tip</a:t>
                      </a:r>
                    </a:p>
                    <a:p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- 9 :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precisions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regarding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impact of new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tips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’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material</a:t>
                      </a:r>
                      <a:endParaRPr lang="en-US" sz="12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fr-FR" sz="14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2017, </a:t>
                      </a:r>
                      <a:r>
                        <a:rPr lang="fr-FR" sz="14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Oct</a:t>
                      </a:r>
                      <a:r>
                        <a:rPr lang="fr-FR" sz="14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30</a:t>
                      </a:r>
                      <a:endParaRPr lang="en-US" sz="14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14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Recommendations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regarding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way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locate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working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length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+ the use of the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specific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wrench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tighten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tip and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preserve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</a:t>
                      </a:r>
                      <a:r>
                        <a:rPr lang="fr-FR" sz="1200" kern="1200" baseline="0" dirty="0" err="1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battery</a:t>
                      </a:r>
                      <a:r>
                        <a:rPr lang="fr-FR" sz="1200" kern="1200" baseline="0" dirty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life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400" kern="1200" baseline="0" dirty="0" smtClean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2020, March 2</a:t>
                      </a:r>
                      <a:endParaRPr lang="en-US" sz="14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baseline="0" dirty="0" smtClean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US" sz="14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fr-FR" sz="1200" kern="1200" baseline="0" dirty="0" smtClean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Due to the information </a:t>
                      </a:r>
                      <a:r>
                        <a:rPr lang="fr-FR" sz="1200" kern="1200" baseline="0" dirty="0" err="1" smtClean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fr-FR" sz="1200" kern="1200" baseline="0" dirty="0" smtClean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Audrey the </a:t>
                      </a:r>
                      <a:r>
                        <a:rPr lang="fr-FR" sz="1200" kern="1200" baseline="0" dirty="0" err="1" smtClean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NiTi</a:t>
                      </a:r>
                      <a:r>
                        <a:rPr lang="fr-FR" sz="1200" kern="1200" baseline="0" dirty="0" smtClean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Tips are </a:t>
                      </a:r>
                      <a:r>
                        <a:rPr lang="fr-FR" sz="1200" kern="1200" baseline="0" dirty="0" err="1" smtClean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reusable</a:t>
                      </a:r>
                      <a:r>
                        <a:rPr lang="fr-FR" sz="1200" kern="1200" baseline="0" dirty="0" smtClean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up to 20 times max </a:t>
                      </a:r>
                      <a:r>
                        <a:rPr lang="fr-FR" sz="1200" kern="1200" baseline="0" dirty="0" err="1" smtClean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instead</a:t>
                      </a:r>
                      <a:r>
                        <a:rPr lang="fr-FR" sz="1200" kern="1200" baseline="0" dirty="0" smtClean="0">
                          <a:solidFill>
                            <a:schemeClr val="accent6"/>
                          </a:solidFill>
                          <a:latin typeface="Calibri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10 times (slide5) </a:t>
                      </a:r>
                      <a:endParaRPr lang="fr-FR" sz="1200" kern="1200" baseline="0" dirty="0">
                        <a:solidFill>
                          <a:schemeClr val="accent6"/>
                        </a:solidFill>
                        <a:latin typeface="Calibri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 bwMode="auto">
          <a:xfrm>
            <a:off x="458734" y="274754"/>
            <a:ext cx="6489530" cy="345959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1168956"/>
            <a:ext cx="6918796" cy="708248"/>
          </a:xfrm>
          <a:noFill/>
        </p:spPr>
        <p:txBody>
          <a:bodyPr/>
          <a:lstStyle/>
          <a:p>
            <a:pPr>
              <a:defRPr/>
            </a:pPr>
            <a:r>
              <a:rPr lang="fr-FR" sz="2400" dirty="0" smtClean="0">
                <a:solidFill>
                  <a:schemeClr val="accent6"/>
                </a:solidFill>
              </a:rPr>
              <a:t>Protocol</a:t>
            </a:r>
            <a:endParaRPr lang="fr-FR" sz="2400" dirty="0">
              <a:solidFill>
                <a:schemeClr val="accent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fr-FR" sz="2200" dirty="0" smtClean="0">
                <a:solidFill>
                  <a:schemeClr val="accent6"/>
                </a:solidFill>
              </a:rPr>
              <a:t>  </a:t>
            </a:r>
            <a:r>
              <a:rPr lang="fr-FR" sz="2000" dirty="0" err="1" smtClean="0">
                <a:solidFill>
                  <a:schemeClr val="accent6"/>
                </a:solidFill>
              </a:rPr>
              <a:t>When</a:t>
            </a:r>
            <a:r>
              <a:rPr lang="fr-FR" sz="2000" dirty="0" smtClean="0">
                <a:solidFill>
                  <a:schemeClr val="accent6"/>
                </a:solidFill>
              </a:rPr>
              <a:t> </a:t>
            </a:r>
            <a:r>
              <a:rPr lang="fr-FR" sz="2000" dirty="0">
                <a:solidFill>
                  <a:schemeClr val="accent6"/>
                </a:solidFill>
              </a:rPr>
              <a:t>to use </a:t>
            </a:r>
            <a:r>
              <a:rPr lang="fr-FR" sz="2000" dirty="0" err="1">
                <a:solidFill>
                  <a:schemeClr val="accent6"/>
                </a:solidFill>
              </a:rPr>
              <a:t>it</a:t>
            </a:r>
            <a:r>
              <a:rPr lang="fr-FR" sz="2000" dirty="0" smtClean="0">
                <a:solidFill>
                  <a:schemeClr val="accent6"/>
                </a:solidFill>
              </a:rPr>
              <a:t>?</a:t>
            </a:r>
            <a:endParaRPr lang="fr-FR" sz="2000" dirty="0">
              <a:solidFill>
                <a:schemeClr val="accent6"/>
              </a:solidFill>
            </a:endParaRPr>
          </a:p>
          <a:p>
            <a:pPr marL="0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After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shaping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disinfection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smear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layer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removal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fr-FR" sz="2400" dirty="0">
                <a:solidFill>
                  <a:schemeClr val="accent6"/>
                </a:solidFill>
              </a:rPr>
              <a:t>  </a:t>
            </a:r>
            <a:r>
              <a:rPr lang="fr-FR" sz="2000" dirty="0" smtClean="0">
                <a:solidFill>
                  <a:schemeClr val="accent6"/>
                </a:solidFill>
              </a:rPr>
              <a:t>How long in the canal?</a:t>
            </a:r>
            <a:endParaRPr lang="fr-FR" sz="2000" dirty="0">
              <a:solidFill>
                <a:schemeClr val="accent6"/>
              </a:solidFill>
            </a:endParaRPr>
          </a:p>
          <a:p>
            <a:pPr marL="0" indent="0">
              <a:buNone/>
              <a:defRPr/>
            </a:pPr>
            <a:r>
              <a:rPr lang="fr-FR" altLang="fr-FR" sz="160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Sequence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of 20-30s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renew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irrigant</a:t>
            </a:r>
          </a:p>
          <a:p>
            <a:pPr marL="0" indent="0">
              <a:buNone/>
              <a:defRPr/>
            </a:pP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fr-FR" sz="2400" dirty="0">
                <a:solidFill>
                  <a:schemeClr val="accent6"/>
                </a:solidFill>
              </a:rPr>
              <a:t>  </a:t>
            </a:r>
            <a:r>
              <a:rPr lang="fr-FR" sz="2000" dirty="0">
                <a:solidFill>
                  <a:schemeClr val="accent6"/>
                </a:solidFill>
              </a:rPr>
              <a:t>How </a:t>
            </a:r>
            <a:r>
              <a:rPr lang="fr-FR" sz="2000" dirty="0" err="1">
                <a:solidFill>
                  <a:schemeClr val="accent6"/>
                </a:solidFill>
              </a:rPr>
              <a:t>many</a:t>
            </a:r>
            <a:r>
              <a:rPr lang="fr-FR" sz="2000" dirty="0">
                <a:solidFill>
                  <a:schemeClr val="accent6"/>
                </a:solidFill>
              </a:rPr>
              <a:t> cycles?</a:t>
            </a:r>
          </a:p>
          <a:p>
            <a:pPr mar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evidence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based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but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usually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5 cycles are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enough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for good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clinical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outcomes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fr-FR" sz="2400" dirty="0">
                <a:solidFill>
                  <a:schemeClr val="accent6"/>
                </a:solidFill>
              </a:rPr>
              <a:t>  </a:t>
            </a:r>
            <a:r>
              <a:rPr lang="fr-FR" sz="2000" dirty="0">
                <a:solidFill>
                  <a:schemeClr val="accent6"/>
                </a:solidFill>
              </a:rPr>
              <a:t>How far </a:t>
            </a:r>
            <a:r>
              <a:rPr lang="fr-FR" sz="2000" dirty="0" err="1">
                <a:solidFill>
                  <a:schemeClr val="accent6"/>
                </a:solidFill>
              </a:rPr>
              <a:t>from</a:t>
            </a:r>
            <a:r>
              <a:rPr lang="fr-FR" sz="2000" dirty="0">
                <a:solidFill>
                  <a:schemeClr val="accent6"/>
                </a:solidFill>
              </a:rPr>
              <a:t> the apex do I have to place the tip?</a:t>
            </a:r>
          </a:p>
          <a:p>
            <a:pPr mar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Max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position: WL-1mm,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recommended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WL: 2-3mm</a:t>
            </a:r>
            <a:endParaRPr lang="fr-FR" sz="1600" dirty="0">
              <a:solidFill>
                <a:schemeClr val="accent6"/>
              </a:solidFill>
            </a:endParaRPr>
          </a:p>
        </p:txBody>
      </p:sp>
      <p:sp>
        <p:nvSpPr>
          <p:cNvPr id="5" name="Pfeil nach rechts 4"/>
          <p:cNvSpPr/>
          <p:nvPr/>
        </p:nvSpPr>
        <p:spPr bwMode="auto">
          <a:xfrm>
            <a:off x="972792" y="2450857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Pfeil nach rechts 5"/>
          <p:cNvSpPr/>
          <p:nvPr/>
        </p:nvSpPr>
        <p:spPr bwMode="auto">
          <a:xfrm>
            <a:off x="972792" y="3491613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972792" y="4532370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Pfeil nach rechts 7"/>
          <p:cNvSpPr/>
          <p:nvPr/>
        </p:nvSpPr>
        <p:spPr bwMode="auto">
          <a:xfrm>
            <a:off x="972792" y="5589240"/>
            <a:ext cx="144016" cy="156419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458734" y="274754"/>
            <a:ext cx="6489530" cy="345959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288504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solidFill>
                  <a:schemeClr val="accent6"/>
                </a:solidFill>
              </a:rPr>
              <a:t>Technology </a:t>
            </a:r>
            <a:r>
              <a:rPr lang="de-DE" sz="2400" dirty="0" err="1" smtClean="0">
                <a:solidFill>
                  <a:schemeClr val="accent6"/>
                </a:solidFill>
              </a:rPr>
              <a:t>of</a:t>
            </a:r>
            <a:r>
              <a:rPr lang="de-DE" sz="2400" dirty="0" smtClean="0">
                <a:solidFill>
                  <a:schemeClr val="accent6"/>
                </a:solidFill>
              </a:rPr>
              <a:t> </a:t>
            </a:r>
            <a:r>
              <a:rPr lang="de-DE" sz="2400" dirty="0" err="1" smtClean="0">
                <a:solidFill>
                  <a:schemeClr val="accent6"/>
                </a:solidFill>
              </a:rPr>
              <a:t>the</a:t>
            </a:r>
            <a:r>
              <a:rPr lang="de-DE" sz="2400" dirty="0" smtClean="0">
                <a:solidFill>
                  <a:schemeClr val="accent6"/>
                </a:solidFill>
              </a:rPr>
              <a:t> </a:t>
            </a:r>
            <a:r>
              <a:rPr lang="de-DE" sz="2400" dirty="0" err="1" smtClean="0">
                <a:solidFill>
                  <a:schemeClr val="accent6"/>
                </a:solidFill>
              </a:rPr>
              <a:t>tip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8488" y="1981200"/>
            <a:ext cx="8164512" cy="101575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2000" dirty="0" smtClean="0">
                <a:solidFill>
                  <a:schemeClr val="accent6"/>
                </a:solidFill>
              </a:rPr>
              <a:t>Is </a:t>
            </a:r>
            <a:r>
              <a:rPr lang="fr-FR" sz="2000" dirty="0">
                <a:solidFill>
                  <a:schemeClr val="accent6"/>
                </a:solidFill>
              </a:rPr>
              <a:t>the tip </a:t>
            </a:r>
            <a:r>
              <a:rPr lang="fr-FR" sz="2000" dirty="0" err="1">
                <a:solidFill>
                  <a:schemeClr val="accent6"/>
                </a:solidFill>
              </a:rPr>
              <a:t>reusable</a:t>
            </a:r>
            <a:r>
              <a:rPr lang="fr-FR" sz="2000" dirty="0" smtClean="0">
                <a:solidFill>
                  <a:schemeClr val="accent6"/>
                </a:solidFill>
              </a:rPr>
              <a:t>?</a:t>
            </a:r>
            <a:endParaRPr lang="fr-FR" sz="2000" dirty="0">
              <a:solidFill>
                <a:schemeClr val="accent6"/>
              </a:solidFill>
            </a:endParaRPr>
          </a:p>
          <a:p>
            <a:pPr mar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recommendation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20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autoclaving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sequences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max.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fr-FR" altLang="fr-FR" sz="8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fr-FR" sz="200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fr-FR" altLang="fr-FR" sz="1600" b="0" dirty="0" smtClean="0">
              <a:solidFill>
                <a:schemeClr val="bg1">
                  <a:lumMod val="9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fr-FR" altLang="fr-FR" sz="1600" b="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fr-FR" altLang="fr-FR" sz="1600" dirty="0">
              <a:solidFill>
                <a:srgbClr val="FFFFFF">
                  <a:lumMod val="50000"/>
                </a:srgb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fr-FR" sz="2400" dirty="0">
              <a:solidFill>
                <a:schemeClr val="tx1"/>
              </a:solidFill>
            </a:endParaRPr>
          </a:p>
          <a:p>
            <a:pPr marL="0" lvl="0" indent="0">
              <a:buNone/>
              <a:defRPr/>
            </a:pPr>
            <a:endParaRPr lang="fr-FR" altLang="fr-FR" sz="1600" b="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fr-FR" sz="1600" b="0" dirty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458734" y="274754"/>
            <a:ext cx="6489530" cy="345959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  <p:sp>
        <p:nvSpPr>
          <p:cNvPr id="7" name="Pfeil nach rechts 6"/>
          <p:cNvSpPr/>
          <p:nvPr/>
        </p:nvSpPr>
        <p:spPr bwMode="auto">
          <a:xfrm>
            <a:off x="741912" y="2410697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598488" y="2888940"/>
            <a:ext cx="8164512" cy="2887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600" b="1">
                <a:solidFill>
                  <a:srgbClr val="4D4D4D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4D4D4D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 b="1">
                <a:solidFill>
                  <a:srgbClr val="4D4D4D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4D4D4D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rgbClr val="4D4D4D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6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fr-FR" sz="2000" kern="0" dirty="0" smtClean="0">
                <a:solidFill>
                  <a:schemeClr val="accent6"/>
                </a:solidFill>
              </a:rPr>
              <a:t>Can I </a:t>
            </a:r>
            <a:r>
              <a:rPr lang="fr-FR" sz="2000" kern="0" dirty="0" err="1" smtClean="0">
                <a:solidFill>
                  <a:schemeClr val="accent6"/>
                </a:solidFill>
              </a:rPr>
              <a:t>bend</a:t>
            </a:r>
            <a:r>
              <a:rPr lang="fr-FR" sz="2000" kern="0" dirty="0" smtClean="0">
                <a:solidFill>
                  <a:schemeClr val="accent6"/>
                </a:solidFill>
              </a:rPr>
              <a:t> the tip for a </a:t>
            </a:r>
            <a:r>
              <a:rPr lang="fr-FR" sz="2000" kern="0" dirty="0" err="1" smtClean="0">
                <a:solidFill>
                  <a:schemeClr val="accent6"/>
                </a:solidFill>
              </a:rPr>
              <a:t>better</a:t>
            </a:r>
            <a:r>
              <a:rPr lang="fr-FR" sz="2000" kern="0" dirty="0" smtClean="0">
                <a:solidFill>
                  <a:schemeClr val="accent6"/>
                </a:solidFill>
              </a:rPr>
              <a:t> </a:t>
            </a:r>
            <a:r>
              <a:rPr lang="fr-FR" sz="2000" kern="0" dirty="0" err="1" smtClean="0">
                <a:solidFill>
                  <a:schemeClr val="accent6"/>
                </a:solidFill>
              </a:rPr>
              <a:t>scouting</a:t>
            </a:r>
            <a:r>
              <a:rPr lang="fr-FR" sz="2000" kern="0" dirty="0" smtClean="0">
                <a:solidFill>
                  <a:schemeClr val="accent6"/>
                </a:solidFill>
              </a:rPr>
              <a:t> of </a:t>
            </a:r>
            <a:r>
              <a:rPr lang="fr-FR" sz="2000" kern="0" dirty="0" err="1" smtClean="0">
                <a:solidFill>
                  <a:schemeClr val="accent6"/>
                </a:solidFill>
              </a:rPr>
              <a:t>canals</a:t>
            </a:r>
            <a:r>
              <a:rPr lang="fr-FR" sz="2000" kern="0" dirty="0" smtClean="0">
                <a:solidFill>
                  <a:schemeClr val="accent6"/>
                </a:solidFill>
              </a:rPr>
              <a:t> </a:t>
            </a:r>
            <a:r>
              <a:rPr lang="fr-FR" sz="2000" kern="0" dirty="0" err="1" smtClean="0">
                <a:solidFill>
                  <a:schemeClr val="accent6"/>
                </a:solidFill>
              </a:rPr>
              <a:t>with</a:t>
            </a:r>
            <a:r>
              <a:rPr lang="fr-FR" sz="2000" kern="0" dirty="0" smtClean="0">
                <a:solidFill>
                  <a:schemeClr val="accent6"/>
                </a:solidFill>
              </a:rPr>
              <a:t> </a:t>
            </a:r>
            <a:r>
              <a:rPr lang="fr-FR" sz="2000" kern="0" dirty="0" err="1" smtClean="0">
                <a:solidFill>
                  <a:schemeClr val="accent6"/>
                </a:solidFill>
              </a:rPr>
              <a:t>difficult</a:t>
            </a:r>
            <a:r>
              <a:rPr lang="fr-FR" sz="2000" kern="0" dirty="0" smtClean="0">
                <a:solidFill>
                  <a:schemeClr val="accent6"/>
                </a:solidFill>
              </a:rPr>
              <a:t> </a:t>
            </a:r>
            <a:r>
              <a:rPr lang="fr-FR" sz="2000" kern="0" dirty="0" err="1" smtClean="0">
                <a:solidFill>
                  <a:schemeClr val="accent6"/>
                </a:solidFill>
              </a:rPr>
              <a:t>access</a:t>
            </a:r>
            <a:r>
              <a:rPr lang="fr-FR" sz="2000" kern="0" dirty="0" smtClean="0">
                <a:solidFill>
                  <a:schemeClr val="accent6"/>
                </a:solidFill>
              </a:rPr>
              <a:t>?</a:t>
            </a:r>
          </a:p>
          <a:p>
            <a:pPr marL="0" indent="0">
              <a:buFontTx/>
              <a:buNone/>
              <a:defRPr/>
            </a:pPr>
            <a:r>
              <a:rPr lang="fr-FR" altLang="fr-FR" sz="160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fr-FR" altLang="fr-FR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fr-FR" altLang="fr-FR" sz="1600" b="0" kern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Yes</a:t>
            </a:r>
            <a:r>
              <a:rPr lang="fr-FR" altLang="fr-FR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altLang="fr-FR" sz="1600" b="0" kern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strongly</a:t>
            </a:r>
            <a:r>
              <a:rPr lang="fr-FR" altLang="fr-FR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kern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recommended</a:t>
            </a:r>
            <a:endParaRPr lang="fr-FR" altLang="fr-FR" sz="1600" b="0" kern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fr-FR" altLang="fr-FR" sz="1600" b="0" kern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fr-FR" sz="2000" kern="0" dirty="0" err="1" smtClean="0">
                <a:solidFill>
                  <a:schemeClr val="accent6"/>
                </a:solidFill>
              </a:rPr>
              <a:t>Why</a:t>
            </a:r>
            <a:r>
              <a:rPr lang="fr-FR" sz="2000" kern="0" dirty="0" smtClean="0">
                <a:solidFill>
                  <a:schemeClr val="accent6"/>
                </a:solidFill>
              </a:rPr>
              <a:t> not in </a:t>
            </a:r>
            <a:r>
              <a:rPr lang="fr-FR" sz="2000" kern="0" dirty="0" err="1" smtClean="0">
                <a:solidFill>
                  <a:schemeClr val="accent6"/>
                </a:solidFill>
              </a:rPr>
              <a:t>NiTi</a:t>
            </a:r>
            <a:r>
              <a:rPr lang="fr-FR" sz="2000" kern="0" dirty="0" smtClean="0">
                <a:solidFill>
                  <a:schemeClr val="accent6"/>
                </a:solidFill>
              </a:rPr>
              <a:t>?</a:t>
            </a:r>
          </a:p>
          <a:p>
            <a:pPr marL="0" indent="0">
              <a:buFontTx/>
              <a:buNone/>
              <a:defRPr/>
            </a:pPr>
            <a:r>
              <a:rPr lang="fr-FR" altLang="fr-FR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fr-FR" altLang="fr-FR" sz="1600" b="0" kern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NiTi</a:t>
            </a:r>
            <a:r>
              <a:rPr lang="fr-FR" altLang="fr-FR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kern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does</a:t>
            </a:r>
            <a:r>
              <a:rPr lang="fr-FR" altLang="fr-FR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not drive </a:t>
            </a:r>
            <a:r>
              <a:rPr lang="fr-FR" altLang="fr-FR" sz="1600" b="0" kern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enough</a:t>
            </a:r>
            <a:r>
              <a:rPr lang="fr-FR" altLang="fr-FR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power</a:t>
            </a:r>
          </a:p>
          <a:p>
            <a:pPr marL="0" indent="0">
              <a:buFontTx/>
              <a:buNone/>
              <a:defRPr/>
            </a:pPr>
            <a:endParaRPr lang="fr-FR" altLang="fr-FR" sz="1600" b="0" kern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fr-FR" sz="2000" kern="0" dirty="0" err="1" smtClean="0">
                <a:solidFill>
                  <a:schemeClr val="accent6"/>
                </a:solidFill>
              </a:rPr>
              <a:t>Does</a:t>
            </a:r>
            <a:r>
              <a:rPr lang="fr-FR" sz="2000" kern="0" dirty="0" smtClean="0">
                <a:solidFill>
                  <a:schemeClr val="accent6"/>
                </a:solidFill>
              </a:rPr>
              <a:t> the tip move?</a:t>
            </a:r>
          </a:p>
          <a:p>
            <a:pPr marL="0" indent="0">
              <a:buFontTx/>
              <a:buNone/>
              <a:defRPr/>
            </a:pPr>
            <a:r>
              <a:rPr lang="fr-FR" altLang="fr-FR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High </a:t>
            </a:r>
            <a:r>
              <a:rPr lang="fr-FR" altLang="fr-FR" sz="1600" b="0" kern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frequency</a:t>
            </a:r>
            <a:r>
              <a:rPr lang="fr-FR" altLang="fr-FR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kern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so</a:t>
            </a:r>
            <a:r>
              <a:rPr lang="fr-FR" altLang="fr-FR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kern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very</a:t>
            </a:r>
            <a:r>
              <a:rPr lang="fr-FR" altLang="fr-FR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kern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low</a:t>
            </a:r>
            <a:r>
              <a:rPr lang="fr-FR" altLang="fr-FR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amplitude, motion </a:t>
            </a:r>
            <a:r>
              <a:rPr lang="en-US" sz="1600" b="0" kern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invisible to the naked eye</a:t>
            </a:r>
            <a:endParaRPr lang="fr-FR" altLang="fr-FR" sz="1600" b="0" kern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fr-FR" sz="2000" kern="0" dirty="0" smtClean="0">
              <a:solidFill>
                <a:schemeClr val="tx1"/>
              </a:solidFill>
            </a:endParaRPr>
          </a:p>
          <a:p>
            <a:pPr marL="0" indent="0">
              <a:buFontTx/>
              <a:buNone/>
              <a:defRPr/>
            </a:pPr>
            <a:endParaRPr lang="fr-FR" altLang="fr-FR" sz="1600" b="0" kern="0" dirty="0" smtClean="0">
              <a:solidFill>
                <a:schemeClr val="bg1">
                  <a:lumMod val="9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fr-FR" altLang="fr-FR" sz="1600" b="0" kern="0" dirty="0" smtClean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fr-FR" sz="2400" kern="0" dirty="0" smtClean="0">
              <a:solidFill>
                <a:schemeClr val="tx1"/>
              </a:solidFill>
            </a:endParaRPr>
          </a:p>
          <a:p>
            <a:pPr marL="0" indent="0">
              <a:buFontTx/>
              <a:buNone/>
              <a:defRPr/>
            </a:pPr>
            <a:endParaRPr lang="fr-FR" altLang="fr-FR" sz="1600" kern="0" dirty="0" smtClean="0">
              <a:solidFill>
                <a:srgbClr val="FFFFFF">
                  <a:lumMod val="50000"/>
                </a:srgb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FontTx/>
              <a:buNone/>
              <a:defRPr/>
            </a:pPr>
            <a:endParaRPr lang="fr-FR" sz="2400" kern="0" dirty="0" smtClean="0">
              <a:solidFill>
                <a:schemeClr val="tx1"/>
              </a:solidFill>
            </a:endParaRPr>
          </a:p>
          <a:p>
            <a:pPr marL="0" indent="0">
              <a:buFontTx/>
              <a:buNone/>
              <a:defRPr/>
            </a:pPr>
            <a:endParaRPr lang="fr-FR" altLang="fr-FR" sz="1600" b="0" kern="0" dirty="0" smtClean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fr-FR" sz="1600" b="0" kern="0" dirty="0">
              <a:solidFill>
                <a:schemeClr val="tx1"/>
              </a:solidFill>
            </a:endParaRPr>
          </a:p>
        </p:txBody>
      </p:sp>
      <p:sp>
        <p:nvSpPr>
          <p:cNvPr id="13" name="Pfeil nach rechts 12"/>
          <p:cNvSpPr/>
          <p:nvPr/>
        </p:nvSpPr>
        <p:spPr bwMode="auto">
          <a:xfrm>
            <a:off x="741912" y="5276664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Pfeil nach rechts 13"/>
          <p:cNvSpPr/>
          <p:nvPr/>
        </p:nvSpPr>
        <p:spPr bwMode="auto">
          <a:xfrm>
            <a:off x="750296" y="4332920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Pfeil nach rechts 14"/>
          <p:cNvSpPr/>
          <p:nvPr/>
        </p:nvSpPr>
        <p:spPr bwMode="auto">
          <a:xfrm>
            <a:off x="750296" y="3344727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27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solidFill>
                  <a:schemeClr val="accent6"/>
                </a:solidFill>
              </a:rPr>
              <a:t>Technology </a:t>
            </a:r>
            <a:r>
              <a:rPr lang="de-DE" sz="2400" dirty="0" err="1" smtClean="0">
                <a:solidFill>
                  <a:schemeClr val="accent6"/>
                </a:solidFill>
              </a:rPr>
              <a:t>of</a:t>
            </a:r>
            <a:r>
              <a:rPr lang="de-DE" sz="2400" dirty="0" smtClean="0">
                <a:solidFill>
                  <a:schemeClr val="accent6"/>
                </a:solidFill>
              </a:rPr>
              <a:t> </a:t>
            </a:r>
            <a:r>
              <a:rPr lang="de-DE" sz="2400" dirty="0" err="1" smtClean="0">
                <a:solidFill>
                  <a:schemeClr val="accent6"/>
                </a:solidFill>
              </a:rPr>
              <a:t>the</a:t>
            </a:r>
            <a:r>
              <a:rPr lang="de-DE" sz="2400" dirty="0" smtClean="0">
                <a:solidFill>
                  <a:schemeClr val="accent6"/>
                </a:solidFill>
              </a:rPr>
              <a:t> </a:t>
            </a:r>
            <a:r>
              <a:rPr lang="de-DE" sz="2400" dirty="0" err="1" smtClean="0">
                <a:solidFill>
                  <a:schemeClr val="accent6"/>
                </a:solidFill>
              </a:rPr>
              <a:t>tip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fr-FR" sz="2200" dirty="0" smtClean="0">
                <a:solidFill>
                  <a:schemeClr val="accent6"/>
                </a:solidFill>
              </a:rPr>
              <a:t>Can </a:t>
            </a:r>
            <a:r>
              <a:rPr lang="fr-FR" sz="2200" dirty="0" err="1">
                <a:solidFill>
                  <a:schemeClr val="accent6"/>
                </a:solidFill>
              </a:rPr>
              <a:t>we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keep</a:t>
            </a:r>
            <a:r>
              <a:rPr lang="fr-FR" sz="2200" dirty="0">
                <a:solidFill>
                  <a:schemeClr val="accent6"/>
                </a:solidFill>
              </a:rPr>
              <a:t> the tip straight</a:t>
            </a:r>
            <a:r>
              <a:rPr lang="fr-FR" sz="2200" dirty="0" smtClean="0">
                <a:solidFill>
                  <a:schemeClr val="accent6"/>
                </a:solidFill>
              </a:rPr>
              <a:t>?</a:t>
            </a:r>
          </a:p>
          <a:p>
            <a:pPr marL="0" indent="0">
              <a:buNone/>
              <a:defRPr/>
            </a:pPr>
            <a:endParaRPr lang="fr-FR" sz="1800" dirty="0">
              <a:solidFill>
                <a:schemeClr val="accent6"/>
              </a:solidFill>
            </a:endParaRPr>
          </a:p>
          <a:p>
            <a:pPr marL="0" indent="0" algn="just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No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the angle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create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using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dedicated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tool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required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reach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necessary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and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optimal power and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ensure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work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mouth</a:t>
            </a: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fr-FR" altLang="fr-FR" sz="8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The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angle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shall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between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70 and 90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°</a:t>
            </a:r>
          </a:p>
          <a:p>
            <a:pPr marL="0" indent="0" algn="just">
              <a:buNone/>
              <a:defRPr/>
            </a:pPr>
            <a:endParaRPr lang="fr-FR" altLang="fr-FR" sz="8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Tips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made in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titanium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give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complementary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margin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regarding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angle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created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If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less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than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70°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EndoUltra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still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remains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operational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that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was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not the case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tips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stainless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steel</a:t>
            </a: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fr-FR" sz="1600" b="0" dirty="0">
              <a:solidFill>
                <a:schemeClr val="tx1"/>
              </a:solidFill>
            </a:endParaRPr>
          </a:p>
        </p:txBody>
      </p:sp>
      <p:sp>
        <p:nvSpPr>
          <p:cNvPr id="6" name="Pfeil nach rechts 5"/>
          <p:cNvSpPr/>
          <p:nvPr/>
        </p:nvSpPr>
        <p:spPr bwMode="auto">
          <a:xfrm>
            <a:off x="755576" y="2852936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755576" y="3544353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755576" y="3925924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458734" y="274754"/>
            <a:ext cx="6489530" cy="345959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74708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solidFill>
                  <a:schemeClr val="accent6"/>
                </a:solidFill>
              </a:rPr>
              <a:t>Technology </a:t>
            </a:r>
            <a:r>
              <a:rPr lang="de-DE" sz="2400" dirty="0" err="1" smtClean="0">
                <a:solidFill>
                  <a:schemeClr val="accent6"/>
                </a:solidFill>
              </a:rPr>
              <a:t>of</a:t>
            </a:r>
            <a:r>
              <a:rPr lang="de-DE" sz="2400" dirty="0" smtClean="0">
                <a:solidFill>
                  <a:schemeClr val="accent6"/>
                </a:solidFill>
              </a:rPr>
              <a:t> </a:t>
            </a:r>
            <a:r>
              <a:rPr lang="de-DE" sz="2400" dirty="0" err="1" smtClean="0">
                <a:solidFill>
                  <a:schemeClr val="accent6"/>
                </a:solidFill>
              </a:rPr>
              <a:t>the</a:t>
            </a:r>
            <a:r>
              <a:rPr lang="de-DE" sz="2400" dirty="0" smtClean="0">
                <a:solidFill>
                  <a:schemeClr val="accent6"/>
                </a:solidFill>
              </a:rPr>
              <a:t> </a:t>
            </a:r>
            <a:r>
              <a:rPr lang="de-DE" sz="2400" dirty="0" err="1" smtClean="0">
                <a:solidFill>
                  <a:schemeClr val="accent6"/>
                </a:solidFill>
              </a:rPr>
              <a:t>tip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6900" y="1981200"/>
            <a:ext cx="8209016" cy="4114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2200" dirty="0">
                <a:solidFill>
                  <a:schemeClr val="accent6"/>
                </a:solidFill>
              </a:rPr>
              <a:t>Can </a:t>
            </a:r>
            <a:r>
              <a:rPr lang="fr-FR" sz="2200" dirty="0" err="1">
                <a:solidFill>
                  <a:schemeClr val="accent6"/>
                </a:solidFill>
              </a:rPr>
              <a:t>we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unbend</a:t>
            </a:r>
            <a:r>
              <a:rPr lang="fr-FR" sz="2200" dirty="0">
                <a:solidFill>
                  <a:schemeClr val="accent6"/>
                </a:solidFill>
              </a:rPr>
              <a:t> the tip and </a:t>
            </a:r>
            <a:r>
              <a:rPr lang="fr-FR" sz="2200" dirty="0" err="1">
                <a:solidFill>
                  <a:schemeClr val="accent6"/>
                </a:solidFill>
              </a:rPr>
              <a:t>bend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it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again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smtClean="0">
                <a:solidFill>
                  <a:schemeClr val="accent6"/>
                </a:solidFill>
              </a:rPr>
              <a:t>?</a:t>
            </a:r>
          </a:p>
          <a:p>
            <a:pPr marL="0" indent="0">
              <a:buNone/>
              <a:defRPr/>
            </a:pPr>
            <a:endParaRPr lang="fr-FR" sz="1600" dirty="0">
              <a:solidFill>
                <a:schemeClr val="accent6"/>
              </a:solidFill>
            </a:endParaRPr>
          </a:p>
          <a:p>
            <a:pPr marL="0" lvl="0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Titanium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tips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now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replaced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stainless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steel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tips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give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more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fleibility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during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use.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After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being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bent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required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70-90° angle,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changing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angle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stainless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steel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TIPS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led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to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breakage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of the tip. It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no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necessarily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case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Titanium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tips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even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if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operation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not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recommended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as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not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guarantee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resistance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and long lasting in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case,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not the standard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way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use the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tip</a:t>
            </a:r>
          </a:p>
          <a:p>
            <a:pPr marL="0" lvl="0" indent="0">
              <a:buNone/>
              <a:defRPr/>
            </a:pPr>
            <a:endParaRPr lang="fr-FR" altLang="fr-FR" sz="8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This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new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material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lets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tips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slighty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bent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at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extremity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adapt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better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curve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canals</a:t>
            </a: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fr-FR" sz="1600" b="0" dirty="0" smtClean="0">
              <a:solidFill>
                <a:schemeClr val="accent6"/>
              </a:solidFill>
            </a:endParaRPr>
          </a:p>
          <a:p>
            <a:pPr marL="0" indent="0">
              <a:buNone/>
              <a:defRPr/>
            </a:pPr>
            <a:endParaRPr lang="fr-FR" sz="1600" b="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fr-FR" sz="1600" b="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endParaRPr lang="fr-FR" sz="1600" b="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fr-FR" altLang="fr-FR" sz="1000" b="0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</a:t>
            </a:r>
            <a:r>
              <a:rPr lang="fr-FR" altLang="fr-FR" sz="8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Dr</a:t>
            </a:r>
            <a:r>
              <a:rPr lang="fr-FR" altLang="fr-FR" sz="8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Rémy BALTHAZARD, France</a:t>
            </a:r>
            <a:endParaRPr lang="en-US" sz="800" b="0" dirty="0">
              <a:solidFill>
                <a:schemeClr val="accent6"/>
              </a:solidFill>
            </a:endParaRPr>
          </a:p>
          <a:p>
            <a:pPr marL="0" indent="0">
              <a:buNone/>
              <a:defRPr/>
            </a:pPr>
            <a:endParaRPr lang="fr-FR" sz="1000" b="0" dirty="0" smtClean="0">
              <a:solidFill>
                <a:schemeClr val="tx1"/>
              </a:solidFill>
            </a:endParaRPr>
          </a:p>
        </p:txBody>
      </p:sp>
      <p:sp>
        <p:nvSpPr>
          <p:cNvPr id="6" name="Pfeil nach rechts 5"/>
          <p:cNvSpPr/>
          <p:nvPr/>
        </p:nvSpPr>
        <p:spPr bwMode="auto">
          <a:xfrm>
            <a:off x="755576" y="2780928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761782" y="4366456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Image 12">
            <a:extLst>
              <a:ext uri="{FF2B5EF4-FFF2-40B4-BE49-F238E27FC236}">
                <a16:creationId xmlns="" xmlns:a16="http://schemas.microsoft.com/office/drawing/2014/main" id="{33DF7C60-EC75-4192-8455-A7F9F7A0551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0" t="29496" r="9939" b="38790"/>
          <a:stretch/>
        </p:blipFill>
        <p:spPr>
          <a:xfrm>
            <a:off x="2914688" y="4725144"/>
            <a:ext cx="1921476" cy="1258898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 bwMode="auto">
          <a:xfrm>
            <a:off x="458734" y="274754"/>
            <a:ext cx="6489530" cy="345959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30586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solidFill>
                  <a:schemeClr val="accent6"/>
                </a:solidFill>
              </a:rPr>
              <a:t>Technology </a:t>
            </a:r>
            <a:r>
              <a:rPr lang="de-DE" sz="2400" dirty="0" err="1" smtClean="0">
                <a:solidFill>
                  <a:schemeClr val="accent6"/>
                </a:solidFill>
              </a:rPr>
              <a:t>of</a:t>
            </a:r>
            <a:r>
              <a:rPr lang="de-DE" sz="2400" dirty="0" smtClean="0">
                <a:solidFill>
                  <a:schemeClr val="accent6"/>
                </a:solidFill>
              </a:rPr>
              <a:t> </a:t>
            </a:r>
            <a:r>
              <a:rPr lang="de-DE" sz="2400" dirty="0" err="1" smtClean="0">
                <a:solidFill>
                  <a:schemeClr val="accent6"/>
                </a:solidFill>
              </a:rPr>
              <a:t>the</a:t>
            </a:r>
            <a:r>
              <a:rPr lang="de-DE" sz="2400" dirty="0" smtClean="0">
                <a:solidFill>
                  <a:schemeClr val="accent6"/>
                </a:solidFill>
              </a:rPr>
              <a:t> </a:t>
            </a:r>
            <a:r>
              <a:rPr lang="de-DE" sz="2400" dirty="0" err="1" smtClean="0">
                <a:solidFill>
                  <a:schemeClr val="accent6"/>
                </a:solidFill>
              </a:rPr>
              <a:t>tip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200" dirty="0">
                <a:solidFill>
                  <a:schemeClr val="accent6"/>
                </a:solidFill>
              </a:rPr>
              <a:t>Can I use </a:t>
            </a:r>
            <a:r>
              <a:rPr lang="fr-FR" sz="2200" dirty="0" err="1">
                <a:solidFill>
                  <a:schemeClr val="accent6"/>
                </a:solidFill>
              </a:rPr>
              <a:t>rubber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stoppers</a:t>
            </a:r>
            <a:r>
              <a:rPr lang="fr-FR" sz="2200" dirty="0">
                <a:solidFill>
                  <a:schemeClr val="accent6"/>
                </a:solidFill>
              </a:rPr>
              <a:t> for </a:t>
            </a:r>
            <a:r>
              <a:rPr lang="fr-FR" sz="2200" dirty="0" err="1">
                <a:solidFill>
                  <a:schemeClr val="accent6"/>
                </a:solidFill>
              </a:rPr>
              <a:t>working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length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smtClean="0">
                <a:solidFill>
                  <a:schemeClr val="accent6"/>
                </a:solidFill>
              </a:rPr>
              <a:t>?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Using a rubber stopper is strongly not recommended by the manufacturer. It would absorb ultrasonic waves and as a result, would drastically reduce power then have bad effect on the clinical outcomes. Users should rely on the laser marked depth markers on the tip, placed at 16, 17 and 18mm.</a:t>
            </a:r>
          </a:p>
          <a:p>
            <a:pPr marL="0" indent="0">
              <a:buNone/>
            </a:pPr>
            <a:endParaRPr lang="de-DE" sz="2400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fr-FR" sz="2200" dirty="0">
                <a:solidFill>
                  <a:schemeClr val="accent6"/>
                </a:solidFill>
              </a:rPr>
              <a:t>Can I </a:t>
            </a:r>
            <a:r>
              <a:rPr lang="fr-FR" sz="2200" dirty="0" err="1">
                <a:solidFill>
                  <a:schemeClr val="accent6"/>
                </a:solidFill>
              </a:rPr>
              <a:t>manually</a:t>
            </a:r>
            <a:r>
              <a:rPr lang="fr-FR" sz="2200" dirty="0">
                <a:solidFill>
                  <a:schemeClr val="accent6"/>
                </a:solidFill>
              </a:rPr>
              <a:t> </a:t>
            </a:r>
            <a:r>
              <a:rPr lang="fr-FR" sz="2200" dirty="0" err="1">
                <a:solidFill>
                  <a:schemeClr val="accent6"/>
                </a:solidFill>
              </a:rPr>
              <a:t>tighten</a:t>
            </a:r>
            <a:r>
              <a:rPr lang="fr-FR" sz="2200" dirty="0">
                <a:solidFill>
                  <a:schemeClr val="accent6"/>
                </a:solidFill>
              </a:rPr>
              <a:t> the tip ?</a:t>
            </a:r>
          </a:p>
          <a:p>
            <a:pPr marL="0" lvl="0" indent="0" algn="just">
              <a:lnSpc>
                <a:spcPct val="150000"/>
              </a:lnSpc>
              <a:buNone/>
              <a:defRPr/>
            </a:pPr>
            <a:r>
              <a:rPr lang="en-US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tip should be tightened with the provided wrench. The tip should be snug, it is not needed to tighten hard, no over </a:t>
            </a:r>
            <a:r>
              <a:rPr lang="en-US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tightening</a:t>
            </a:r>
            <a:r>
              <a:rPr lang="en-US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Under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tightening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would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reduce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delivered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power.</a:t>
            </a:r>
            <a:endParaRPr lang="en-US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458734" y="274754"/>
            <a:ext cx="6489530" cy="345959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288268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solidFill>
                  <a:schemeClr val="accent6"/>
                </a:solidFill>
              </a:rPr>
              <a:t>Life Cycle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2200" dirty="0" err="1">
                <a:solidFill>
                  <a:schemeClr val="accent6"/>
                </a:solidFill>
              </a:rPr>
              <a:t>Battery</a:t>
            </a:r>
            <a:r>
              <a:rPr lang="fr-FR" sz="2200" dirty="0">
                <a:solidFill>
                  <a:schemeClr val="accent6"/>
                </a:solidFill>
              </a:rPr>
              <a:t> life cycle</a:t>
            </a:r>
            <a:r>
              <a:rPr lang="fr-FR" sz="2200" dirty="0" smtClean="0">
                <a:solidFill>
                  <a:schemeClr val="accent6"/>
                </a:solidFill>
              </a:rPr>
              <a:t>?</a:t>
            </a:r>
          </a:p>
          <a:p>
            <a:pPr marL="0" indent="0">
              <a:buNone/>
            </a:pPr>
            <a:endParaRPr lang="fr-FR" sz="1600" dirty="0" smtClean="0">
              <a:solidFill>
                <a:schemeClr val="accent6"/>
              </a:solidFill>
            </a:endParaRPr>
          </a:p>
          <a:p>
            <a:pPr marL="0" lvl="0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1,5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hours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continuous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work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without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recharging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To </a:t>
            </a:r>
            <a:r>
              <a:rPr lang="en-US" sz="1600" b="0" dirty="0">
                <a:solidFill>
                  <a:schemeClr val="accent6"/>
                </a:solidFill>
                <a:cs typeface="Times New Roman" panose="02020603050405020304" pitchFamily="18" charset="0"/>
              </a:rPr>
              <a:t>allow battery life to be preserved,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strongly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recommended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proceed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a full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charge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cycle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before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first use</a:t>
            </a:r>
          </a:p>
          <a:p>
            <a:pPr lvl="0">
              <a:buFont typeface="Arial"/>
              <a:buChar char="•"/>
              <a:defRPr/>
            </a:pPr>
            <a:endParaRPr lang="fr-FR" altLang="fr-FR" sz="1600" b="0" dirty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fr-FR" altLang="fr-FR" sz="1600" b="0" dirty="0" err="1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Another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recommendation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extend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battery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life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wait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for a flat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battery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red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LED at </a:t>
            </a:r>
            <a:endParaRPr lang="fr-FR" altLang="fr-FR" sz="1600" b="0" dirty="0" smtClean="0">
              <a:solidFill>
                <a:schemeClr val="accent6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smtClean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the 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hand-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piece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before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recharging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1600" b="0" dirty="0" err="1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fr-FR" altLang="fr-FR" sz="1600" b="0" dirty="0">
                <a:solidFill>
                  <a:schemeClr val="accent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0">
              <a:buFont typeface="Arial"/>
              <a:buChar char="•"/>
              <a:defRPr/>
            </a:pPr>
            <a:endParaRPr lang="fr-FR" altLang="fr-FR" sz="1600" b="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buFont typeface="Arial"/>
              <a:buChar char="•"/>
              <a:defRPr/>
            </a:pPr>
            <a:endParaRPr lang="fr-FR" altLang="fr-FR" sz="1600" b="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1600" b="0" dirty="0">
              <a:solidFill>
                <a:schemeClr val="tx1"/>
              </a:solidFill>
            </a:endParaRPr>
          </a:p>
        </p:txBody>
      </p:sp>
      <p:sp>
        <p:nvSpPr>
          <p:cNvPr id="6" name="Pfeil nach rechts 5"/>
          <p:cNvSpPr/>
          <p:nvPr/>
        </p:nvSpPr>
        <p:spPr bwMode="auto">
          <a:xfrm>
            <a:off x="755576" y="2754393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755576" y="3429000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Pfeil nach rechts 7"/>
          <p:cNvSpPr/>
          <p:nvPr/>
        </p:nvSpPr>
        <p:spPr bwMode="auto">
          <a:xfrm>
            <a:off x="755576" y="4293096"/>
            <a:ext cx="144016" cy="14401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458734" y="274754"/>
            <a:ext cx="6489530" cy="345959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</a:t>
            </a:r>
            <a:r>
              <a:rPr kumimoji="0" lang="de-DE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EndoUltra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FAQ</a:t>
            </a:r>
          </a:p>
        </p:txBody>
      </p:sp>
    </p:spTree>
    <p:extLst>
      <p:ext uri="{BB962C8B-B14F-4D97-AF65-F5344CB8AC3E}">
        <p14:creationId xmlns:p14="http://schemas.microsoft.com/office/powerpoint/2010/main" val="333731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1_Leere Präsentation">
  <a:themeElements>
    <a:clrScheme name="COLTEN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19_Leere Prä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9_Leere Präsentation 1">
        <a:dk1>
          <a:srgbClr val="000000"/>
        </a:dk1>
        <a:lt1>
          <a:srgbClr val="FFFFFF"/>
        </a:lt1>
        <a:dk2>
          <a:srgbClr val="000000"/>
        </a:dk2>
        <a:lt2>
          <a:srgbClr val="9A9A9A"/>
        </a:lt2>
        <a:accent1>
          <a:srgbClr val="0A43A2"/>
        </a:accent1>
        <a:accent2>
          <a:srgbClr val="03BEDE"/>
        </a:accent2>
        <a:accent3>
          <a:srgbClr val="FFFFFF"/>
        </a:accent3>
        <a:accent4>
          <a:srgbClr val="000000"/>
        </a:accent4>
        <a:accent5>
          <a:srgbClr val="AAB0CE"/>
        </a:accent5>
        <a:accent6>
          <a:srgbClr val="02ACC9"/>
        </a:accent6>
        <a:hlink>
          <a:srgbClr val="036DA4"/>
        </a:hlink>
        <a:folHlink>
          <a:srgbClr val="E6A2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CB6719A8AC7C04C9AC6866CBE1F433A" ma:contentTypeVersion="3" ma:contentTypeDescription="Ein neues Dokument erstellen." ma:contentTypeScope="" ma:versionID="3f17822848cdf1aa77890c6f2bbf8ad8">
  <xsd:schema xmlns:xsd="http://www.w3.org/2001/XMLSchema" xmlns:xs="http://www.w3.org/2001/XMLSchema" xmlns:p="http://schemas.microsoft.com/office/2006/metadata/properties" xmlns:ns2="52317d32-b56d-4d8e-b844-a539d7c199b3" targetNamespace="http://schemas.microsoft.com/office/2006/metadata/properties" ma:root="true" ma:fieldsID="047a6c74eda39369d6e445c63d0346cd" ns2:_="">
    <xsd:import namespace="52317d32-b56d-4d8e-b844-a539d7c199b3"/>
    <xsd:element name="properties">
      <xsd:complexType>
        <xsd:sequence>
          <xsd:element name="documentManagement">
            <xsd:complexType>
              <xsd:all>
                <xsd:element ref="ns2:Kategorie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317d32-b56d-4d8e-b844-a539d7c199b3" elementFormDefault="qualified">
    <xsd:import namespace="http://schemas.microsoft.com/office/2006/documentManagement/types"/>
    <xsd:import namespace="http://schemas.microsoft.com/office/infopath/2007/PartnerControls"/>
    <xsd:element name="Kategorie" ma:index="8" nillable="true" ma:displayName="Kategorie" ma:default="Word" ma:format="Dropdown" ma:internalName="Kategorie">
      <xsd:simpleType>
        <xsd:restriction base="dms:Choice">
          <xsd:enumeration value="Word"/>
          <xsd:enumeration value="PowerPoint"/>
          <xsd:enumeration value="Outlook"/>
          <xsd:enumeration value="Logos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Kategorie xmlns="52317d32-b56d-4d8e-b844-a539d7c199b3">PowerPoint</Kategorie>
  </documentManagement>
</p:properties>
</file>

<file path=customXml/itemProps1.xml><?xml version="1.0" encoding="utf-8"?>
<ds:datastoreItem xmlns:ds="http://schemas.openxmlformats.org/officeDocument/2006/customXml" ds:itemID="{B25F0C3F-FDBE-4F04-A981-79C04719AE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084E95-7C23-46F1-B72D-29FBCA2E9D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317d32-b56d-4d8e-b844-a539d7c199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EE07D4D-8B2B-4A06-A88C-2E4BF9D0B923}">
  <ds:schemaRefs>
    <ds:schemaRef ds:uri="http://purl.org/dc/elements/1.1/"/>
    <ds:schemaRef ds:uri="http://schemas.microsoft.com/office/2006/metadata/properties"/>
    <ds:schemaRef ds:uri="52317d32-b56d-4d8e-b844-a539d7c199b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Draft 2 March 21</Template>
  <TotalTime>0</TotalTime>
  <Words>1269</Words>
  <Application>Microsoft Office PowerPoint</Application>
  <PresentationFormat>Bildschirmpräsentation (4:3)</PresentationFormat>
  <Paragraphs>192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Calibri</vt:lpstr>
      <vt:lpstr>Times</vt:lpstr>
      <vt:lpstr>Times New Roman</vt:lpstr>
      <vt:lpstr>21_Leere Präsentation</vt:lpstr>
      <vt:lpstr>PowerPoint-Präsentation</vt:lpstr>
      <vt:lpstr>PowerPoint-Präsentation</vt:lpstr>
      <vt:lpstr>PowerPoint-Präsentation</vt:lpstr>
      <vt:lpstr>Protocol</vt:lpstr>
      <vt:lpstr>Technology of the tip</vt:lpstr>
      <vt:lpstr>Technology of the tip</vt:lpstr>
      <vt:lpstr>Technology of the tip</vt:lpstr>
      <vt:lpstr>Technology of the tip</vt:lpstr>
      <vt:lpstr>Life Cycle</vt:lpstr>
      <vt:lpstr>Safety</vt:lpstr>
      <vt:lpstr>Comfort</vt:lpstr>
      <vt:lpstr>Clinical Outcomes</vt:lpstr>
      <vt:lpstr>Clinical Outcomes</vt:lpstr>
      <vt:lpstr>Clinical Outcomes</vt:lpstr>
    </vt:vector>
  </TitlesOfParts>
  <Company>COLTENE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COLTENE PowerPoint Vorlage</dc:title>
  <dc:creator>AM</dc:creator>
  <cp:lastModifiedBy>Stark Luisa</cp:lastModifiedBy>
  <cp:revision>1075</cp:revision>
  <cp:lastPrinted>2001-09-26T14:37:32Z</cp:lastPrinted>
  <dcterms:created xsi:type="dcterms:W3CDTF">2006-03-17T11:35:41Z</dcterms:created>
  <dcterms:modified xsi:type="dcterms:W3CDTF">2020-03-02T13:01:55Z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0x0101006CB6719A8AC7C04C9AC6866CBE1F433A</vt:lpwstr>
  </property>
  <property fmtid="{D5CDD505-2E9C-101B-9397-08002B2CF9AE}" pid="3" name="AuthorIds_UIVersion_4096">
    <vt:lpwstr>39</vt:lpwstr>
  </property>
  <property fmtid="{D5CDD505-2E9C-101B-9397-08002B2CF9AE}" pid="4" name="AuthorIds_UIVersion_4608">
    <vt:lpwstr>39</vt:lpwstr>
  </property>
  <property fmtid="{D5CDD505-2E9C-101B-9397-08002B2CF9AE}" pid="5" name="AuthorIds_UIVersion_5120">
    <vt:lpwstr>39</vt:lpwstr>
  </property>
</Properties>
</file>